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Poppins"/>
      <p:regular r:id="rId45"/>
      <p:bold r:id="rId46"/>
      <p:italic r:id="rId47"/>
      <p:boldItalic r:id="rId48"/>
    </p:embeddedFont>
    <p:embeddedFont>
      <p:font typeface="Lexend"/>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Poppins-bold.fntdata"/><Relationship Id="rId45" Type="http://schemas.openxmlformats.org/officeDocument/2006/relationships/font" Target="fonts/Poppi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boldItalic.fntdata"/><Relationship Id="rId47" Type="http://schemas.openxmlformats.org/officeDocument/2006/relationships/font" Target="fonts/Poppins-italic.fntdata"/><Relationship Id="rId49" Type="http://schemas.openxmlformats.org/officeDocument/2006/relationships/font" Target="fonts/Lexen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Lexen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5424abd2607a9a6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424abd2607a9a6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293e349bdf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293e349bdf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many aspects of inclusion. equity, belonging, cultural competency, linguistic inclusion, economic </a:t>
            </a:r>
            <a:r>
              <a:rPr lang="en"/>
              <a:t>inclusion</a:t>
            </a:r>
            <a:r>
              <a:rPr lang="en"/>
              <a:t>, neurodiversity, geographic inclusion.. to name a few. I’ll focus on two of these flavors: accessbility and diversity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293e349bdf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293e349bdf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 SHOULD CARE AS A DEVELOPER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2ba39731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2ba39731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 SHOULD CARE AS A DEVELOPER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2bbe69178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2bbe69178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r>
              <a:rPr lang="en"/>
              <a:t>Let’s build a future where everyone has a seat at the table."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Speaker notes: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"According to a 2023 report by the Bureau of Labor Statistics: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Only 26% of computing-related jobs are held by women.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Black professionals hold just 7% of tech jobs, despite making up 13% of the U.S. population.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Latinx professionals hold only 8% of tech jobs, while representing 18% of the population.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And for individuals with disabilities, representation drops to less than 5% in the tech workforce."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Connecting the Dots:</a:t>
            </a:r>
            <a:endParaRPr/>
          </a:p>
          <a:p>
            <a:pPr indent="0" lvl="0" marL="0" rtl="0" algn="l">
              <a:spcBef>
                <a:spcPts val="0"/>
              </a:spcBef>
              <a:spcAft>
                <a:spcPts val="0"/>
              </a:spcAft>
              <a:buClr>
                <a:schemeClr val="dk1"/>
              </a:buClr>
              <a:buSzPts val="1100"/>
              <a:buFont typeface="Arial"/>
              <a:buNone/>
            </a:pPr>
            <a:r>
              <a:rPr lang="en"/>
              <a:t>"These stats aren’t just numbers—they’re missed opportunities. If we’re building tech for everyone, shouldn’t our teams look like everyone?"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Setting the Stage:</a:t>
            </a:r>
            <a:endParaRPr/>
          </a:p>
          <a:p>
            <a:pPr indent="0" lvl="0" marL="0" rtl="0" algn="l">
              <a:spcBef>
                <a:spcPts val="0"/>
              </a:spcBef>
              <a:spcAft>
                <a:spcPts val="0"/>
              </a:spcAft>
              <a:buClr>
                <a:schemeClr val="dk1"/>
              </a:buClr>
              <a:buSzPts val="1100"/>
              <a:buFont typeface="Arial"/>
              <a:buNone/>
            </a:pPr>
            <a:r>
              <a:rPr lang="en"/>
              <a:t>"Today, we’re talking about why diversity in software engineering isn’t just nice to have—it’s a must.—it’s a necessity for innovation, growth, and creating products that truly meet the needs of everyone. We’ll explore the challenges we face, the progress being made, and most importantly, what each of us can do to build a more inclusive future in tech."</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2bbe69178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2bbe69178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Challenge: Tech products often exclude people with disabilities.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Solution: Diverse teams, including engineers with disabilities, designed the Xbox Adaptive Controller.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Outcome: A groundbreaking product that empowers gamers with limited mobility.</a:t>
            </a:r>
            <a:endParaRPr>
              <a:solidFill>
                <a:schemeClr val="dk1"/>
              </a:solidFill>
            </a:endParaRPr>
          </a:p>
          <a:p>
            <a:pPr indent="0" lvl="0" marL="0" rtl="0" algn="l">
              <a:lnSpc>
                <a:spcPct val="115000"/>
              </a:lnSpc>
              <a:spcBef>
                <a:spcPts val="0"/>
              </a:spcBef>
              <a:spcAft>
                <a:spcPts val="0"/>
              </a:spcAft>
              <a:buNone/>
            </a:pPr>
            <a:r>
              <a:rPr lang="en">
                <a:solidFill>
                  <a:schemeClr val="dk1"/>
                </a:solidFill>
              </a:rPr>
              <a:t>Let’s start with Microsoft—a company that’s leading the way in inclusive design.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Here’s the challenge they faced: Many tech products weren’t designed with people with disabilities in mind. This meant that a significant portion of the population was being left out.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So, what did Microsoft do? They formed diverse teams, including engineers with disabilities, to tackle this problem head-on. One of their most iconic innovations is the Xbox Adaptive Controller.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This controller was designed specifically for gamers with limited mobility. It features customizable inputs, compatibility with external devices, and a user-friendly design.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result? A groundbreaking product that’s been praised for its inclusivity and innovation.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key takeaway here is simple: Diverse teams create products that work for everyone. By including people with disabilities in the design process, Microsoft didn’t just solve a problem—they set a new standard for accessibility in tech." </a:t>
            </a:r>
            <a:r>
              <a:rPr lang="en">
                <a:solidFill>
                  <a:schemeClr val="dk1"/>
                </a:solidFill>
              </a:rPr>
              <a:t>A diverse team considers edge cases that a homogeneous group might overlook, leading to products that cater to a wider audience.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371e0e16b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371e0e16b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371e0e16b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371e0e16b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Challenge: Tech products often exclude people with disabilities.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Solution: Diverse teams, including engineers with disabilities, designed the Xbox Adaptive Controller.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Outcome: A groundbreaking product that empowers gamers with limited mobility.</a:t>
            </a:r>
            <a:endParaRPr>
              <a:solidFill>
                <a:schemeClr val="dk1"/>
              </a:solidFill>
            </a:endParaRPr>
          </a:p>
          <a:p>
            <a:pPr indent="0" lvl="0" marL="0" rtl="0" algn="l">
              <a:lnSpc>
                <a:spcPct val="115000"/>
              </a:lnSpc>
              <a:spcBef>
                <a:spcPts val="0"/>
              </a:spcBef>
              <a:spcAft>
                <a:spcPts val="0"/>
              </a:spcAft>
              <a:buNone/>
            </a:pPr>
            <a:r>
              <a:rPr lang="en">
                <a:solidFill>
                  <a:schemeClr val="dk1"/>
                </a:solidFill>
              </a:rPr>
              <a:t>Let’s start with Microsoft—a company that’s leading the way in inclusive design.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Here’s the challenge they faced: Many tech products weren’t designed with people with disabilities in mind. This meant that a significant portion of the population was being left out.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So, what did Microsoft do? They formed diverse teams, including engineers with disabilities, to tackle this problem head-on. One of their most iconic innovations is the Xbox Adaptive Controller.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This controller was designed specifically for gamers with limited mobility. It features customizable inputs, compatibility with external devices, and a user-friendly design.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result? A groundbreaking product that’s been praised for its inclusivity and innovation.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key takeaway here is simple: Diverse teams create products that work for everyone. By including people with disabilities in the design process, Microsoft didn’t just solve a problem—they set a new standard for accessibility in tech." A diverse team considers edge cases that a homogeneous group might overlook, leading to products that cater to a wider audience.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371e0e16b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71e0e16b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30fcf7c24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30fcf7c24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30fcf7c24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30fcf7c24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it doesn’t deliver information what the form is </a:t>
            </a:r>
            <a:r>
              <a:rPr lang="en"/>
              <a:t>about</a:t>
            </a:r>
            <a:endParaRPr/>
          </a:p>
          <a:p>
            <a:pPr indent="-298450" lvl="0" marL="457200" rtl="0" algn="l">
              <a:spcBef>
                <a:spcPts val="0"/>
              </a:spcBef>
              <a:spcAft>
                <a:spcPts val="0"/>
              </a:spcAft>
              <a:buSzPts val="1100"/>
              <a:buAutoNum type="arabicPeriod"/>
            </a:pPr>
            <a:r>
              <a:rPr lang="en"/>
              <a:t>pronouns are not sufficient. </a:t>
            </a:r>
            <a:endParaRPr/>
          </a:p>
          <a:p>
            <a:pPr indent="-298450" lvl="0" marL="457200" rtl="0" algn="l">
              <a:spcBef>
                <a:spcPts val="0"/>
              </a:spcBef>
              <a:spcAft>
                <a:spcPts val="0"/>
              </a:spcAft>
              <a:buSzPts val="1100"/>
              <a:buAutoNum type="arabicPeriod"/>
            </a:pPr>
            <a:r>
              <a:rPr lang="en"/>
              <a:t>first name last name. some people have legal name and preferred name. not considered.</a:t>
            </a:r>
            <a:endParaRPr/>
          </a:p>
          <a:p>
            <a:pPr indent="-298450" lvl="0" marL="457200" rtl="0" algn="l">
              <a:spcBef>
                <a:spcPts val="0"/>
              </a:spcBef>
              <a:spcAft>
                <a:spcPts val="0"/>
              </a:spcAft>
              <a:buSzPts val="1100"/>
              <a:buAutoNum type="arabicPeriod"/>
            </a:pPr>
            <a:r>
              <a:rPr lang="en"/>
              <a:t>by the end of this extremely alienating form, the user is still not able to fill the feedback.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e3af18575de396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e3af18575de396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2eaf02032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2eaf02032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i bring inclusion in tech?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299cd9dc6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299cd9dc6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 more </a:t>
            </a:r>
            <a:r>
              <a:rPr lang="en"/>
              <a:t>broader picture, ...</a:t>
            </a:r>
            <a:endParaRPr/>
          </a:p>
          <a:p>
            <a:pPr indent="0" lvl="0" marL="0" rtl="0" algn="l">
              <a:spcBef>
                <a:spcPts val="0"/>
              </a:spcBef>
              <a:spcAft>
                <a:spcPts val="0"/>
              </a:spcAft>
              <a:buNone/>
            </a:pPr>
            <a:r>
              <a:t/>
            </a:r>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Economic Impact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Companies with above-average diversity in leadership outperform their peers by </a:t>
            </a:r>
            <a:r>
              <a:rPr b="1" lang="en">
                <a:solidFill>
                  <a:schemeClr val="dk1"/>
                </a:solidFill>
              </a:rPr>
              <a:t>33%</a:t>
            </a:r>
            <a:r>
              <a:rPr lang="en">
                <a:solidFill>
                  <a:schemeClr val="dk1"/>
                </a:solidFill>
              </a:rPr>
              <a:t> in profitability. </a:t>
            </a:r>
            <a:r>
              <a:rPr i="1" lang="en">
                <a:solidFill>
                  <a:schemeClr val="dk1"/>
                </a:solidFill>
              </a:rPr>
              <a:t>(Source: McKinsey &amp; Company)</a:t>
            </a:r>
            <a:endParaRPr i="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Inclusive teams make better business decisions </a:t>
            </a:r>
            <a:r>
              <a:rPr b="1" lang="en">
                <a:solidFill>
                  <a:schemeClr val="dk1"/>
                </a:solidFill>
              </a:rPr>
              <a:t>87%</a:t>
            </a:r>
            <a:r>
              <a:rPr lang="en">
                <a:solidFill>
                  <a:schemeClr val="dk1"/>
                </a:solidFill>
              </a:rPr>
              <a:t> of the time. </a:t>
            </a:r>
            <a:r>
              <a:rPr i="1" lang="en">
                <a:solidFill>
                  <a:schemeClr val="dk1"/>
                </a:solidFill>
              </a:rPr>
              <a:t>(Source: Cloverpop)</a:t>
            </a:r>
            <a:endParaRPr i="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global tech companies prioritized gender parity, it could add </a:t>
            </a:r>
            <a:r>
              <a:rPr b="1" lang="en">
                <a:solidFill>
                  <a:schemeClr val="dk1"/>
                </a:solidFill>
              </a:rPr>
              <a:t>$12 trillion</a:t>
            </a:r>
            <a:r>
              <a:rPr lang="en">
                <a:solidFill>
                  <a:schemeClr val="dk1"/>
                </a:solidFill>
              </a:rPr>
              <a:t> to the global economy by 2025. </a:t>
            </a:r>
            <a:r>
              <a:rPr i="1" lang="en">
                <a:solidFill>
                  <a:schemeClr val="dk1"/>
                </a:solidFill>
              </a:rPr>
              <a:t>(Source: McKinsey Global Institute)</a:t>
            </a:r>
            <a:endParaRPr i="1">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2. Talent and Innovation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Companies with diverse teams see a </a:t>
            </a:r>
            <a:r>
              <a:rPr b="1" lang="en">
                <a:solidFill>
                  <a:schemeClr val="dk1"/>
                </a:solidFill>
              </a:rPr>
              <a:t>19% increase in innovation revenue</a:t>
            </a:r>
            <a:r>
              <a:rPr lang="en">
                <a:solidFill>
                  <a:schemeClr val="dk1"/>
                </a:solidFill>
              </a:rPr>
              <a:t> compared to less diverse ones. </a:t>
            </a:r>
            <a:r>
              <a:rPr i="1" lang="en">
                <a:solidFill>
                  <a:schemeClr val="dk1"/>
                </a:solidFill>
              </a:rPr>
              <a:t>(Source: BCG)</a:t>
            </a:r>
            <a:endParaRPr i="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Diverse teams are </a:t>
            </a:r>
            <a:r>
              <a:rPr b="1" lang="en">
                <a:solidFill>
                  <a:schemeClr val="dk1"/>
                </a:solidFill>
              </a:rPr>
              <a:t>1.7 times more likely</a:t>
            </a:r>
            <a:r>
              <a:rPr lang="en">
                <a:solidFill>
                  <a:schemeClr val="dk1"/>
                </a:solidFill>
              </a:rPr>
              <a:t> to capture new markets. </a:t>
            </a:r>
            <a:r>
              <a:rPr i="1" lang="en">
                <a:solidFill>
                  <a:schemeClr val="dk1"/>
                </a:solidFill>
              </a:rPr>
              <a:t>(Source: Harvard Business Review)</a:t>
            </a:r>
            <a:endParaRPr i="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tech industry faces a talent shortage of </a:t>
            </a:r>
            <a:r>
              <a:rPr b="1" lang="en">
                <a:solidFill>
                  <a:schemeClr val="dk1"/>
                </a:solidFill>
              </a:rPr>
              <a:t>85 million people</a:t>
            </a:r>
            <a:r>
              <a:rPr lang="en">
                <a:solidFill>
                  <a:schemeClr val="dk1"/>
                </a:solidFill>
              </a:rPr>
              <a:t> by 2030, and diverse hiring can help bridge this gap. </a:t>
            </a:r>
            <a:r>
              <a:rPr i="1" lang="en">
                <a:solidFill>
                  <a:schemeClr val="dk1"/>
                </a:solidFill>
              </a:rPr>
              <a:t>(Source: Korn Ferry)</a:t>
            </a:r>
            <a:endParaRPr i="1">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3. Accessibility and Market Reach</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Over </a:t>
            </a:r>
            <a:r>
              <a:rPr b="1" lang="en">
                <a:solidFill>
                  <a:schemeClr val="dk1"/>
                </a:solidFill>
              </a:rPr>
              <a:t>1 billion people</a:t>
            </a:r>
            <a:r>
              <a:rPr lang="en">
                <a:solidFill>
                  <a:schemeClr val="dk1"/>
                </a:solidFill>
              </a:rPr>
              <a:t> live with some form of disability globally, representing a market worth </a:t>
            </a:r>
            <a:r>
              <a:rPr b="1" lang="en">
                <a:solidFill>
                  <a:schemeClr val="dk1"/>
                </a:solidFill>
              </a:rPr>
              <a:t>$8 trillion</a:t>
            </a:r>
            <a:r>
              <a:rPr lang="en">
                <a:solidFill>
                  <a:schemeClr val="dk1"/>
                </a:solidFill>
              </a:rPr>
              <a:t>. </a:t>
            </a:r>
            <a:r>
              <a:rPr i="1" lang="en">
                <a:solidFill>
                  <a:schemeClr val="dk1"/>
                </a:solidFill>
              </a:rPr>
              <a:t>(Source: WHO, Return on Disability)</a:t>
            </a:r>
            <a:endParaRPr i="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70% of online businesses</a:t>
            </a:r>
            <a:r>
              <a:rPr lang="en">
                <a:solidFill>
                  <a:schemeClr val="dk1"/>
                </a:solidFill>
              </a:rPr>
              <a:t> that implemented accessibility features saw an increase in customer satisfaction and engagement. </a:t>
            </a:r>
            <a:r>
              <a:rPr i="1" lang="en">
                <a:solidFill>
                  <a:schemeClr val="dk1"/>
                </a:solidFill>
              </a:rPr>
              <a:t>(Source: Forrester Research)</a:t>
            </a:r>
            <a:endParaRPr i="1">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4. Consumer Expectations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64% of consumers</a:t>
            </a:r>
            <a:r>
              <a:rPr lang="en">
                <a:solidFill>
                  <a:schemeClr val="dk1"/>
                </a:solidFill>
              </a:rPr>
              <a:t> are more likely to support brands that demonstrate a commitment to diversity and inclusion. </a:t>
            </a:r>
            <a:r>
              <a:rPr i="1" lang="en">
                <a:solidFill>
                  <a:schemeClr val="dk1"/>
                </a:solidFill>
              </a:rPr>
              <a:t>(Source: Accenture)</a:t>
            </a:r>
            <a:endParaRPr i="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78% of millennials</a:t>
            </a:r>
            <a:r>
              <a:rPr lang="en">
                <a:solidFill>
                  <a:schemeClr val="dk1"/>
                </a:solidFill>
              </a:rPr>
              <a:t> say they’re more likely to buy from companies whose values align with theirs, including inclusivity. </a:t>
            </a:r>
            <a:r>
              <a:rPr i="1" lang="en">
                <a:solidFill>
                  <a:schemeClr val="dk1"/>
                </a:solidFill>
              </a:rPr>
              <a:t>(Source: Deloitte)</a:t>
            </a:r>
            <a:endParaRPr i="1">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5. Workplace Retention and Productivity</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Employees who feel included are </a:t>
            </a:r>
            <a:r>
              <a:rPr b="1" lang="en">
                <a:solidFill>
                  <a:schemeClr val="dk1"/>
                </a:solidFill>
              </a:rPr>
              <a:t>3 times more likely</a:t>
            </a:r>
            <a:r>
              <a:rPr lang="en">
                <a:solidFill>
                  <a:schemeClr val="dk1"/>
                </a:solidFill>
              </a:rPr>
              <a:t> to stay at their jobs. </a:t>
            </a:r>
            <a:r>
              <a:rPr i="1" lang="en">
                <a:solidFill>
                  <a:schemeClr val="dk1"/>
                </a:solidFill>
              </a:rPr>
              <a:t>(Source: Deloitte)</a:t>
            </a:r>
            <a:endParaRPr i="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Inclusive workplaces boost employee performance by </a:t>
            </a:r>
            <a:r>
              <a:rPr b="1" lang="en">
                <a:solidFill>
                  <a:schemeClr val="dk1"/>
                </a:solidFill>
              </a:rPr>
              <a:t>56%</a:t>
            </a:r>
            <a:r>
              <a:rPr lang="en">
                <a:solidFill>
                  <a:schemeClr val="dk1"/>
                </a:solidFill>
              </a:rPr>
              <a:t> and collaboration by </a:t>
            </a:r>
            <a:r>
              <a:rPr b="1" lang="en">
                <a:solidFill>
                  <a:schemeClr val="dk1"/>
                </a:solidFill>
              </a:rPr>
              <a:t>42%</a:t>
            </a:r>
            <a:r>
              <a:rPr lang="en">
                <a:solidFill>
                  <a:schemeClr val="dk1"/>
                </a:solidFill>
              </a:rPr>
              <a:t>. </a:t>
            </a:r>
            <a:r>
              <a:rPr i="1" lang="en">
                <a:solidFill>
                  <a:schemeClr val="dk1"/>
                </a:solidFill>
              </a:rPr>
              <a:t>(Source: Deloitte)</a:t>
            </a:r>
            <a:endParaRPr i="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299cd9dc6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299cd9dc6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i add a layer of inclusion in tech?</a:t>
            </a:r>
            <a:endParaRPr/>
          </a:p>
          <a:p>
            <a:pPr indent="0" lvl="0" marL="0" rtl="0" algn="l">
              <a:spcBef>
                <a:spcPts val="0"/>
              </a:spcBef>
              <a:spcAft>
                <a:spcPts val="0"/>
              </a:spcAft>
              <a:buNone/>
            </a:pPr>
            <a:r>
              <a:rPr lang="en"/>
              <a:t>Bing mindful, proactive measures, ARIA testing tools.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268809336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268809336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237d0f3e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237d0f3e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001D35"/>
                </a:solidFill>
                <a:highlight>
                  <a:srgbClr val="FFFFFF"/>
                </a:highlight>
              </a:rPr>
              <a:t>We all have interacted with security </a:t>
            </a:r>
            <a:r>
              <a:rPr lang="en" sz="1350">
                <a:solidFill>
                  <a:srgbClr val="001D35"/>
                </a:solidFill>
                <a:highlight>
                  <a:srgbClr val="FFFFFF"/>
                </a:highlight>
              </a:rPr>
              <a:t>protocols</a:t>
            </a:r>
            <a:r>
              <a:rPr lang="en" sz="1350">
                <a:solidFill>
                  <a:srgbClr val="001D35"/>
                </a:solidFill>
                <a:highlight>
                  <a:srgbClr val="FFFFFF"/>
                </a:highlight>
              </a:rPr>
              <a:t> in some way or the other. This particular </a:t>
            </a:r>
            <a:r>
              <a:rPr lang="en" sz="1350">
                <a:solidFill>
                  <a:srgbClr val="001D35"/>
                </a:solidFill>
                <a:highlight>
                  <a:srgbClr val="FFFFFF"/>
                </a:highlight>
              </a:rPr>
              <a:t>example on the screen is</a:t>
            </a:r>
            <a:r>
              <a:rPr lang="en" sz="1350">
                <a:solidFill>
                  <a:srgbClr val="001D35"/>
                </a:solidFill>
                <a:highlight>
                  <a:srgbClr val="FFFFFF"/>
                </a:highlight>
              </a:rPr>
              <a:t> to verify replay or impersonation attacks in </a:t>
            </a:r>
            <a:r>
              <a:rPr lang="en" sz="1350">
                <a:solidFill>
                  <a:srgbClr val="001D35"/>
                </a:solidFill>
                <a:highlight>
                  <a:srgbClr val="FFFFFF"/>
                </a:highlight>
              </a:rPr>
              <a:t>general</a:t>
            </a:r>
            <a:r>
              <a:rPr lang="en" sz="1350">
                <a:solidFill>
                  <a:srgbClr val="001D35"/>
                </a:solidFill>
                <a:highlight>
                  <a:srgbClr val="FFFFFF"/>
                </a:highlight>
              </a:rPr>
              <a:t> and we go with challenge response protocols like Captchas. </a:t>
            </a:r>
            <a:endParaRPr sz="1350">
              <a:solidFill>
                <a:srgbClr val="001D35"/>
              </a:solidFill>
              <a:highlight>
                <a:srgbClr val="FFFFFF"/>
              </a:highlight>
            </a:endParaRPr>
          </a:p>
          <a:p>
            <a:pPr indent="0" lvl="0" marL="0" rtl="0" algn="l">
              <a:spcBef>
                <a:spcPts val="0"/>
              </a:spcBef>
              <a:spcAft>
                <a:spcPts val="0"/>
              </a:spcAft>
              <a:buNone/>
            </a:pPr>
            <a:r>
              <a:rPr lang="en" sz="1350">
                <a:solidFill>
                  <a:srgbClr val="001D35"/>
                </a:solidFill>
                <a:highlight>
                  <a:srgbClr val="FFFFFF"/>
                </a:highlight>
              </a:rPr>
              <a:t>According to the World Health Organization (WHO), over </a:t>
            </a:r>
            <a:r>
              <a:rPr b="1" lang="en" sz="1200">
                <a:solidFill>
                  <a:srgbClr val="3C4245"/>
                </a:solidFill>
                <a:highlight>
                  <a:srgbClr val="FFFFFF"/>
                </a:highlight>
              </a:rPr>
              <a:t> 2.2 billion</a:t>
            </a:r>
            <a:r>
              <a:rPr lang="en" sz="1350">
                <a:solidFill>
                  <a:srgbClr val="001D35"/>
                </a:solidFill>
                <a:highlight>
                  <a:srgbClr val="FFFFFF"/>
                </a:highlight>
              </a:rPr>
              <a:t> people worldwide have hearing loss, which is about 25% of the global population.</a:t>
            </a:r>
            <a:endParaRPr sz="1350">
              <a:solidFill>
                <a:srgbClr val="001D35"/>
              </a:solidFill>
              <a:highlight>
                <a:srgbClr val="FFFFFF"/>
              </a:highlight>
            </a:endParaRPr>
          </a:p>
          <a:p>
            <a:pPr indent="0" lvl="0" marL="0" rtl="0" algn="l">
              <a:spcBef>
                <a:spcPts val="0"/>
              </a:spcBef>
              <a:spcAft>
                <a:spcPts val="0"/>
              </a:spcAft>
              <a:buNone/>
            </a:pPr>
            <a:r>
              <a:t/>
            </a:r>
            <a:endParaRPr sz="1350">
              <a:solidFill>
                <a:srgbClr val="001D35"/>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2bbe69178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2bbe69178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e3af18575de396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e3af18575de396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30fcf7c24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30fcf7c24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2eaf02032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2eaf02032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30fcf7c24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30fcf7c24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293e349bd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293e349bd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30fcf7c24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30fcf7c24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30fcf7c24f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30fcf7c24f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2adfc9df9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2adfc9df9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me give you a very simple, honest coding mistake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22d81d96fb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22d81d96fb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30fcf7c24f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30fcf7c24f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30fcf7c24f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30fcf7c24f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30fcf7c24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30fcf7c24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30fcf7c24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30fcf7c24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30fcf7c24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30fcf7c24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299cd9dc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299cd9dc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237d0f3ec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237d0f3ec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310b5e20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310b5e20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2bbe69178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2bbe69178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293e349bdf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293e349bdf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2adfc9df9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2adfc9df9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30fcf7c2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30fcf7c2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3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9.png"/><Relationship Id="rId4" Type="http://schemas.openxmlformats.org/officeDocument/2006/relationships/image" Target="../media/image16.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32.png"/><Relationship Id="rId5"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hyperlink" Target="https://www.w3.org/WAI/"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journals.sagepub.com/doi/10.1177/17496020211037259" TargetMode="External"/><Relationship Id="rId4" Type="http://schemas.openxmlformats.org/officeDocument/2006/relationships/hyperlink" Target="https://www.who.int/health-topics/disability" TargetMode="External"/><Relationship Id="rId9" Type="http://schemas.openxmlformats.org/officeDocument/2006/relationships/hyperlink" Target="https://www.ilo.org/publications/flagship-reports/world-employment-and-social-outlook-trends-2023" TargetMode="External"/><Relationship Id="rId5" Type="http://schemas.openxmlformats.org/officeDocument/2006/relationships/hyperlink" Target="https://www.undrr.org/report/2023-gobal-survey-report-on-persons-with-disabilities-and-disasters" TargetMode="External"/><Relationship Id="rId6" Type="http://schemas.openxmlformats.org/officeDocument/2006/relationships/hyperlink" Target="https://www.unesco.org/en/articles/international-womens-day-new-factsheet-highlights-gender-disparities-innovation-and-technology" TargetMode="External"/><Relationship Id="rId7" Type="http://schemas.openxmlformats.org/officeDocument/2006/relationships/hyperlink" Target="https://www.outnowconsulting.com/lgbt2020" TargetMode="External"/><Relationship Id="rId8" Type="http://schemas.openxmlformats.org/officeDocument/2006/relationships/hyperlink" Target="https://ec.europa.eu/eurosta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weforum.org/" TargetMode="External"/><Relationship Id="rId4" Type="http://schemas.openxmlformats.org/officeDocument/2006/relationships/hyperlink" Target="https://www.bcg.com/publications/2018/how-diverse-leadership-teams-boost-innovation" TargetMode="External"/><Relationship Id="rId5" Type="http://schemas.openxmlformats.org/officeDocument/2006/relationships/hyperlink" Target="https://www.deloitte.com/global/en/issues/work/content/genz-millennialsurvey.html" TargetMode="External"/><Relationship Id="rId6" Type="http://schemas.openxmlformats.org/officeDocument/2006/relationships/hyperlink" Target="https://www.mckinsey.com/featured-insights/diversity-and-inclusion/diversity-wins-how-inclusion-matter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4.png"/><Relationship Id="rId4" Type="http://schemas.openxmlformats.org/officeDocument/2006/relationships/hyperlink" Target="https://www.linkedin.com/in/sejal-gupta-she-h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28022" l="0" r="0" t="45953"/>
          <a:stretch/>
        </p:blipFill>
        <p:spPr>
          <a:xfrm>
            <a:off x="147238" y="-1"/>
            <a:ext cx="8849536"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sp>
        <p:nvSpPr>
          <p:cNvPr id="152" name="Google Shape;152;p22"/>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22"/>
          <p:cNvSpPr txBox="1"/>
          <p:nvPr>
            <p:ph type="ctrTitle"/>
          </p:nvPr>
        </p:nvSpPr>
        <p:spPr>
          <a:xfrm>
            <a:off x="311700" y="1790288"/>
            <a:ext cx="8520600" cy="1077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Inclusion</a:t>
            </a:r>
            <a:endParaRPr b="1"/>
          </a:p>
        </p:txBody>
      </p:sp>
      <p:sp>
        <p:nvSpPr>
          <p:cNvPr id="154" name="Google Shape;154;p22"/>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22"/>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22"/>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22"/>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22"/>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 name="Google Shape;159;p22"/>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p22"/>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161" name="Google Shape;161;p22"/>
          <p:cNvSpPr txBox="1"/>
          <p:nvPr/>
        </p:nvSpPr>
        <p:spPr>
          <a:xfrm>
            <a:off x="5735400" y="2890725"/>
            <a:ext cx="2273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958170"/>
                </a:solidFill>
              </a:rPr>
              <a:t>Equity</a:t>
            </a:r>
            <a:endParaRPr sz="2500">
              <a:solidFill>
                <a:srgbClr val="958170"/>
              </a:solidFill>
            </a:endParaRPr>
          </a:p>
        </p:txBody>
      </p:sp>
      <p:sp>
        <p:nvSpPr>
          <p:cNvPr id="162" name="Google Shape;162;p22"/>
          <p:cNvSpPr txBox="1"/>
          <p:nvPr/>
        </p:nvSpPr>
        <p:spPr>
          <a:xfrm>
            <a:off x="6100125" y="4125775"/>
            <a:ext cx="26913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958170"/>
                </a:solidFill>
              </a:rPr>
              <a:t>Cultural Inclusion</a:t>
            </a:r>
            <a:endParaRPr sz="2500">
              <a:solidFill>
                <a:srgbClr val="958170"/>
              </a:solidFill>
            </a:endParaRPr>
          </a:p>
        </p:txBody>
      </p:sp>
      <p:sp>
        <p:nvSpPr>
          <p:cNvPr id="163" name="Google Shape;163;p22"/>
          <p:cNvSpPr txBox="1"/>
          <p:nvPr/>
        </p:nvSpPr>
        <p:spPr>
          <a:xfrm>
            <a:off x="5979825" y="1216125"/>
            <a:ext cx="29319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997F6A"/>
                </a:solidFill>
              </a:rPr>
              <a:t>Linguistic </a:t>
            </a:r>
            <a:r>
              <a:rPr lang="en" sz="2500">
                <a:solidFill>
                  <a:srgbClr val="997F6A"/>
                </a:solidFill>
              </a:rPr>
              <a:t>Inclusion</a:t>
            </a:r>
            <a:endParaRPr sz="2500">
              <a:solidFill>
                <a:srgbClr val="997F6A"/>
              </a:solidFill>
            </a:endParaRPr>
          </a:p>
        </p:txBody>
      </p:sp>
      <p:sp>
        <p:nvSpPr>
          <p:cNvPr id="164" name="Google Shape;164;p22"/>
          <p:cNvSpPr txBox="1"/>
          <p:nvPr/>
        </p:nvSpPr>
        <p:spPr>
          <a:xfrm>
            <a:off x="311700" y="4125775"/>
            <a:ext cx="3317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958170"/>
                </a:solidFill>
              </a:rPr>
              <a:t>Economic Inclusion</a:t>
            </a:r>
            <a:endParaRPr sz="2500">
              <a:solidFill>
                <a:srgbClr val="958170"/>
              </a:solidFill>
            </a:endParaRPr>
          </a:p>
        </p:txBody>
      </p:sp>
      <p:sp>
        <p:nvSpPr>
          <p:cNvPr id="165" name="Google Shape;165;p22"/>
          <p:cNvSpPr txBox="1"/>
          <p:nvPr/>
        </p:nvSpPr>
        <p:spPr>
          <a:xfrm>
            <a:off x="1199700" y="2890725"/>
            <a:ext cx="2429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958170"/>
                </a:solidFill>
              </a:rPr>
              <a:t>Neurodiversity </a:t>
            </a:r>
            <a:endParaRPr sz="2500">
              <a:solidFill>
                <a:srgbClr val="958170"/>
              </a:solidFill>
            </a:endParaRPr>
          </a:p>
        </p:txBody>
      </p:sp>
      <p:sp>
        <p:nvSpPr>
          <p:cNvPr id="166" name="Google Shape;166;p22"/>
          <p:cNvSpPr txBox="1"/>
          <p:nvPr/>
        </p:nvSpPr>
        <p:spPr>
          <a:xfrm>
            <a:off x="311700" y="1160638"/>
            <a:ext cx="3317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958170"/>
                </a:solidFill>
              </a:rPr>
              <a:t>Geographic </a:t>
            </a:r>
            <a:r>
              <a:rPr lang="en" sz="2500">
                <a:solidFill>
                  <a:srgbClr val="958170"/>
                </a:solidFill>
              </a:rPr>
              <a:t>Inclusion</a:t>
            </a:r>
            <a:endParaRPr sz="2500">
              <a:solidFill>
                <a:srgbClr val="958170"/>
              </a:solidFill>
            </a:endParaRPr>
          </a:p>
        </p:txBody>
      </p:sp>
      <p:sp>
        <p:nvSpPr>
          <p:cNvPr id="167" name="Google Shape;167;p22"/>
          <p:cNvSpPr txBox="1"/>
          <p:nvPr/>
        </p:nvSpPr>
        <p:spPr>
          <a:xfrm>
            <a:off x="3938400" y="3640150"/>
            <a:ext cx="1487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9900FF"/>
                </a:solidFill>
              </a:rPr>
              <a:t>D</a:t>
            </a:r>
            <a:r>
              <a:rPr lang="en" sz="2500">
                <a:solidFill>
                  <a:srgbClr val="0000FF"/>
                </a:solidFill>
              </a:rPr>
              <a:t>i</a:t>
            </a:r>
            <a:r>
              <a:rPr lang="en" sz="2500">
                <a:solidFill>
                  <a:srgbClr val="4A86E8"/>
                </a:solidFill>
              </a:rPr>
              <a:t>v</a:t>
            </a:r>
            <a:r>
              <a:rPr lang="en" sz="2500">
                <a:solidFill>
                  <a:srgbClr val="6AA84F"/>
                </a:solidFill>
              </a:rPr>
              <a:t>ers</a:t>
            </a:r>
            <a:r>
              <a:rPr lang="en" sz="2500">
                <a:solidFill>
                  <a:srgbClr val="F1C232"/>
                </a:solidFill>
              </a:rPr>
              <a:t>i</a:t>
            </a:r>
            <a:r>
              <a:rPr lang="en" sz="2500">
                <a:solidFill>
                  <a:srgbClr val="E69138"/>
                </a:solidFill>
              </a:rPr>
              <a:t>t</a:t>
            </a:r>
            <a:r>
              <a:rPr lang="en" sz="2500">
                <a:solidFill>
                  <a:srgbClr val="CC0000"/>
                </a:solidFill>
              </a:rPr>
              <a:t>y</a:t>
            </a:r>
            <a:endParaRPr sz="2500">
              <a:solidFill>
                <a:srgbClr val="CC0000"/>
              </a:solidFill>
            </a:endParaRPr>
          </a:p>
        </p:txBody>
      </p:sp>
      <p:sp>
        <p:nvSpPr>
          <p:cNvPr id="168" name="Google Shape;168;p22"/>
          <p:cNvSpPr txBox="1"/>
          <p:nvPr/>
        </p:nvSpPr>
        <p:spPr>
          <a:xfrm>
            <a:off x="3716700" y="3110400"/>
            <a:ext cx="19311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8E7CC3"/>
                </a:solidFill>
              </a:rPr>
              <a:t>Ac</a:t>
            </a:r>
            <a:r>
              <a:rPr lang="en" sz="2500">
                <a:solidFill>
                  <a:srgbClr val="0000FF"/>
                </a:solidFill>
              </a:rPr>
              <a:t>ce</a:t>
            </a:r>
            <a:r>
              <a:rPr lang="en" sz="2500">
                <a:solidFill>
                  <a:srgbClr val="4A86E8"/>
                </a:solidFill>
              </a:rPr>
              <a:t>s</a:t>
            </a:r>
            <a:r>
              <a:rPr lang="en" sz="2500">
                <a:solidFill>
                  <a:srgbClr val="6AA84F"/>
                </a:solidFill>
              </a:rPr>
              <a:t>si</a:t>
            </a:r>
            <a:r>
              <a:rPr lang="en" sz="2500">
                <a:solidFill>
                  <a:srgbClr val="FABB5A"/>
                </a:solidFill>
              </a:rPr>
              <a:t>bi</a:t>
            </a:r>
            <a:r>
              <a:rPr lang="en" sz="2500">
                <a:solidFill>
                  <a:srgbClr val="E69138"/>
                </a:solidFill>
              </a:rPr>
              <a:t>li</a:t>
            </a:r>
            <a:r>
              <a:rPr lang="en" sz="2500">
                <a:solidFill>
                  <a:srgbClr val="CC0000"/>
                </a:solidFill>
              </a:rPr>
              <a:t>ty</a:t>
            </a:r>
            <a:endParaRPr sz="2500">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23"/>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23"/>
          <p:cNvSpPr txBox="1"/>
          <p:nvPr>
            <p:ph type="ctrTitle"/>
          </p:nvPr>
        </p:nvSpPr>
        <p:spPr>
          <a:xfrm>
            <a:off x="382625" y="2014875"/>
            <a:ext cx="8520600" cy="137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900"/>
              <a:t>Why is I</a:t>
            </a:r>
            <a:r>
              <a:rPr b="1" lang="en" sz="3900"/>
              <a:t>nclusion in Tech Important?</a:t>
            </a:r>
            <a:endParaRPr b="1" sz="3900"/>
          </a:p>
        </p:txBody>
      </p:sp>
      <p:sp>
        <p:nvSpPr>
          <p:cNvPr id="175" name="Google Shape;175;p23"/>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 name="Google Shape;176;p23"/>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 name="Google Shape;177;p23"/>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23"/>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23"/>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3"/>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23"/>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24"/>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24"/>
          <p:cNvSpPr txBox="1"/>
          <p:nvPr>
            <p:ph type="ctrTitle"/>
          </p:nvPr>
        </p:nvSpPr>
        <p:spPr>
          <a:xfrm>
            <a:off x="382625" y="2014875"/>
            <a:ext cx="8520600" cy="137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920"/>
              <a:t>Why Should I Care About Inclusion as a Developer?</a:t>
            </a:r>
            <a:endParaRPr b="1" sz="3900"/>
          </a:p>
        </p:txBody>
      </p:sp>
      <p:sp>
        <p:nvSpPr>
          <p:cNvPr id="188" name="Google Shape;188;p24"/>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24"/>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24"/>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24"/>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24"/>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p24"/>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24"/>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 name="Shape 198"/>
        <p:cNvGrpSpPr/>
        <p:nvPr/>
      </p:nvGrpSpPr>
      <p:grpSpPr>
        <a:xfrm>
          <a:off x="0" y="0"/>
          <a:ext cx="0" cy="0"/>
          <a:chOff x="0" y="0"/>
          <a:chExt cx="0" cy="0"/>
        </a:xfrm>
      </p:grpSpPr>
      <p:sp>
        <p:nvSpPr>
          <p:cNvPr id="199" name="Google Shape;199;p25"/>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25"/>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p25"/>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p25"/>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25"/>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25"/>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25"/>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25"/>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207" name="Google Shape;207;p25"/>
          <p:cNvSpPr txBox="1"/>
          <p:nvPr/>
        </p:nvSpPr>
        <p:spPr>
          <a:xfrm>
            <a:off x="235775" y="1250750"/>
            <a:ext cx="8643900" cy="3016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Char char="●"/>
            </a:pPr>
            <a:r>
              <a:rPr b="1" lang="en" sz="2300"/>
              <a:t>Women hold</a:t>
            </a:r>
            <a:r>
              <a:rPr b="1" lang="en" sz="2300"/>
              <a:t> 25% </a:t>
            </a:r>
            <a:r>
              <a:rPr lang="en" sz="2300"/>
              <a:t>of computing jobs, despite representing 49.6% globally</a:t>
            </a:r>
            <a:r>
              <a:rPr baseline="30000" lang="en" sz="2300"/>
              <a:t>[4]</a:t>
            </a:r>
            <a:endParaRPr sz="2300"/>
          </a:p>
          <a:p>
            <a:pPr indent="-374650" lvl="0" marL="457200" rtl="0" algn="l">
              <a:spcBef>
                <a:spcPts val="0"/>
              </a:spcBef>
              <a:spcAft>
                <a:spcPts val="0"/>
              </a:spcAft>
              <a:buSzPts val="2300"/>
              <a:buChar char="●"/>
            </a:pPr>
            <a:r>
              <a:rPr b="1" lang="en" sz="2300"/>
              <a:t>Less than 5% </a:t>
            </a:r>
            <a:r>
              <a:rPr lang="en" sz="2300"/>
              <a:t>of tech workers globally openly identify as</a:t>
            </a:r>
            <a:r>
              <a:rPr b="1" lang="en" sz="2300"/>
              <a:t> LGBTQIA+</a:t>
            </a:r>
            <a:r>
              <a:rPr b="1" baseline="30000" lang="en" sz="2300"/>
              <a:t> </a:t>
            </a:r>
            <a:r>
              <a:rPr baseline="30000" lang="en" sz="2300"/>
              <a:t>[5]</a:t>
            </a:r>
            <a:endParaRPr sz="2300"/>
          </a:p>
          <a:p>
            <a:pPr indent="-374650" lvl="0" marL="457200" rtl="0" algn="l">
              <a:spcBef>
                <a:spcPts val="0"/>
              </a:spcBef>
              <a:spcAft>
                <a:spcPts val="0"/>
              </a:spcAft>
              <a:buSzPts val="2300"/>
              <a:buChar char="●"/>
            </a:pPr>
            <a:r>
              <a:rPr b="1" lang="en" sz="2300"/>
              <a:t>Black professionals hold 2%</a:t>
            </a:r>
            <a:r>
              <a:rPr lang="en" sz="2300"/>
              <a:t> of tech jobs, despite making up 6-10% of population in UK, France</a:t>
            </a:r>
            <a:r>
              <a:rPr baseline="30000" lang="en" sz="2300"/>
              <a:t>[6]</a:t>
            </a:r>
            <a:endParaRPr baseline="30000" sz="2300"/>
          </a:p>
          <a:p>
            <a:pPr indent="-374650" lvl="0" marL="457200" rtl="0" algn="l">
              <a:spcBef>
                <a:spcPts val="0"/>
              </a:spcBef>
              <a:spcAft>
                <a:spcPts val="0"/>
              </a:spcAft>
              <a:buSzPts val="2300"/>
              <a:buChar char="●"/>
            </a:pPr>
            <a:r>
              <a:rPr b="1" lang="en" sz="2300"/>
              <a:t>1–3%</a:t>
            </a:r>
            <a:r>
              <a:rPr lang="en" sz="2300"/>
              <a:t> of global tech workers</a:t>
            </a:r>
            <a:r>
              <a:rPr b="1" lang="en" sz="2300"/>
              <a:t> disclose disabilities</a:t>
            </a:r>
            <a:r>
              <a:rPr lang="en" sz="2300"/>
              <a:t> compared to 16% of the global population living with disabilities</a:t>
            </a:r>
            <a:r>
              <a:rPr baseline="30000" lang="en" sz="2300"/>
              <a:t>[2],[7]</a:t>
            </a:r>
            <a:endParaRPr baseline="30000" sz="2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ctrTitle"/>
          </p:nvPr>
        </p:nvSpPr>
        <p:spPr>
          <a:xfrm>
            <a:off x="311700" y="363575"/>
            <a:ext cx="8520600" cy="98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080" u="sng"/>
              <a:t>Case Study: Inclusive Design for Accessibility</a:t>
            </a:r>
            <a:endParaRPr sz="3080" u="sng"/>
          </a:p>
          <a:p>
            <a:pPr indent="0" lvl="0" marL="0" rtl="0" algn="ctr">
              <a:spcBef>
                <a:spcPts val="0"/>
              </a:spcBef>
              <a:spcAft>
                <a:spcPts val="0"/>
              </a:spcAft>
              <a:buSzPts val="990"/>
              <a:buNone/>
            </a:pPr>
            <a:r>
              <a:t/>
            </a:r>
            <a:endParaRPr sz="3080" u="sng"/>
          </a:p>
        </p:txBody>
      </p:sp>
      <p:sp>
        <p:nvSpPr>
          <p:cNvPr id="213" name="Google Shape;213;p2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214" name="Google Shape;214;p26"/>
          <p:cNvPicPr preferRelativeResize="0"/>
          <p:nvPr/>
        </p:nvPicPr>
        <p:blipFill>
          <a:blip r:embed="rId3">
            <a:alphaModFix/>
          </a:blip>
          <a:stretch>
            <a:fillRect/>
          </a:stretch>
        </p:blipFill>
        <p:spPr>
          <a:xfrm>
            <a:off x="646175" y="1173200"/>
            <a:ext cx="6202178" cy="3488725"/>
          </a:xfrm>
          <a:prstGeom prst="rect">
            <a:avLst/>
          </a:prstGeom>
          <a:noFill/>
          <a:ln>
            <a:noFill/>
          </a:ln>
        </p:spPr>
      </p:pic>
      <p:pic>
        <p:nvPicPr>
          <p:cNvPr id="215" name="Google Shape;215;p26"/>
          <p:cNvPicPr preferRelativeResize="0"/>
          <p:nvPr/>
        </p:nvPicPr>
        <p:blipFill rotWithShape="1">
          <a:blip r:embed="rId4">
            <a:alphaModFix/>
          </a:blip>
          <a:srcRect b="11613" l="0" r="0" t="0"/>
          <a:stretch/>
        </p:blipFill>
        <p:spPr>
          <a:xfrm rot="5400000">
            <a:off x="6166987" y="2056612"/>
            <a:ext cx="3463275" cy="1721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21" name="Google Shape;221;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22" name="Google Shape;222;p27"/>
          <p:cNvPicPr preferRelativeResize="0"/>
          <p:nvPr/>
        </p:nvPicPr>
        <p:blipFill>
          <a:blip r:embed="rId3">
            <a:alphaModFix/>
          </a:blip>
          <a:stretch>
            <a:fillRect/>
          </a:stretch>
        </p:blipFill>
        <p:spPr>
          <a:xfrm>
            <a:off x="1165021" y="0"/>
            <a:ext cx="6813958"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type="ctrTitle"/>
          </p:nvPr>
        </p:nvSpPr>
        <p:spPr>
          <a:xfrm>
            <a:off x="311700" y="363575"/>
            <a:ext cx="8520600" cy="98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080" u="sng"/>
              <a:t>Case Study: YouTube’s Auto-Muting Algorithm</a:t>
            </a:r>
            <a:endParaRPr sz="3080" u="sng"/>
          </a:p>
          <a:p>
            <a:pPr indent="0" lvl="0" marL="0" rtl="0" algn="ctr">
              <a:spcBef>
                <a:spcPts val="0"/>
              </a:spcBef>
              <a:spcAft>
                <a:spcPts val="0"/>
              </a:spcAft>
              <a:buSzPts val="990"/>
              <a:buNone/>
            </a:pPr>
            <a:r>
              <a:t/>
            </a:r>
            <a:endParaRPr sz="3080" u="sng"/>
          </a:p>
        </p:txBody>
      </p:sp>
      <p:pic>
        <p:nvPicPr>
          <p:cNvPr id="228" name="Google Shape;228;p28"/>
          <p:cNvPicPr preferRelativeResize="0"/>
          <p:nvPr/>
        </p:nvPicPr>
        <p:blipFill>
          <a:blip r:embed="rId3">
            <a:alphaModFix/>
          </a:blip>
          <a:stretch>
            <a:fillRect/>
          </a:stretch>
        </p:blipFill>
        <p:spPr>
          <a:xfrm>
            <a:off x="5367650" y="1184775"/>
            <a:ext cx="3140425" cy="3242825"/>
          </a:xfrm>
          <a:prstGeom prst="rect">
            <a:avLst/>
          </a:prstGeom>
          <a:noFill/>
          <a:ln>
            <a:noFill/>
          </a:ln>
        </p:spPr>
      </p:pic>
      <p:sp>
        <p:nvSpPr>
          <p:cNvPr id="229" name="Google Shape;229;p28"/>
          <p:cNvSpPr txBox="1"/>
          <p:nvPr/>
        </p:nvSpPr>
        <p:spPr>
          <a:xfrm>
            <a:off x="585075" y="1349975"/>
            <a:ext cx="47826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1"/>
                </a:solidFill>
              </a:rPr>
              <a:t>YouTube’s </a:t>
            </a:r>
            <a:r>
              <a:rPr b="1" lang="en" sz="3000">
                <a:solidFill>
                  <a:schemeClr val="dk1"/>
                </a:solidFill>
              </a:rPr>
              <a:t>auto-detection for silent videos</a:t>
            </a:r>
            <a:r>
              <a:rPr lang="en" sz="3000">
                <a:solidFill>
                  <a:schemeClr val="dk1"/>
                </a:solidFill>
              </a:rPr>
              <a:t> mistakenly muted </a:t>
            </a:r>
            <a:r>
              <a:rPr b="1" lang="en" sz="3000">
                <a:solidFill>
                  <a:schemeClr val="dk1"/>
                </a:solidFill>
              </a:rPr>
              <a:t>sign language videos</a:t>
            </a:r>
            <a:r>
              <a:rPr lang="en" sz="3000">
                <a:solidFill>
                  <a:schemeClr val="dk1"/>
                </a:solidFill>
              </a:rPr>
              <a:t>, assuming they contained “no content.”</a:t>
            </a:r>
            <a:endParaRPr sz="3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35" name="Google Shape;235;p2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30"/>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30"/>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30"/>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30"/>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30"/>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30"/>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30"/>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248" name="Google Shape;248;p30"/>
          <p:cNvSpPr/>
          <p:nvPr/>
        </p:nvSpPr>
        <p:spPr>
          <a:xfrm>
            <a:off x="311700" y="1310700"/>
            <a:ext cx="8673000" cy="3564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30"/>
          <p:cNvSpPr txBox="1"/>
          <p:nvPr/>
        </p:nvSpPr>
        <p:spPr>
          <a:xfrm>
            <a:off x="435400" y="1296575"/>
            <a:ext cx="2899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Feedback Form</a:t>
            </a:r>
            <a:endParaRPr sz="1800">
              <a:solidFill>
                <a:schemeClr val="dk2"/>
              </a:solidFill>
            </a:endParaRPr>
          </a:p>
        </p:txBody>
      </p:sp>
      <p:sp>
        <p:nvSpPr>
          <p:cNvPr id="250" name="Google Shape;250;p30"/>
          <p:cNvSpPr/>
          <p:nvPr/>
        </p:nvSpPr>
        <p:spPr>
          <a:xfrm>
            <a:off x="1824725" y="2495425"/>
            <a:ext cx="23412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 name="Google Shape;251;p30"/>
          <p:cNvSpPr/>
          <p:nvPr/>
        </p:nvSpPr>
        <p:spPr>
          <a:xfrm>
            <a:off x="4265100" y="2076975"/>
            <a:ext cx="12174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Last Name</a:t>
            </a:r>
            <a:endParaRPr/>
          </a:p>
        </p:txBody>
      </p:sp>
      <p:sp>
        <p:nvSpPr>
          <p:cNvPr id="252" name="Google Shape;252;p30"/>
          <p:cNvSpPr/>
          <p:nvPr/>
        </p:nvSpPr>
        <p:spPr>
          <a:xfrm>
            <a:off x="4265100" y="2495425"/>
            <a:ext cx="23412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p30"/>
          <p:cNvSpPr/>
          <p:nvPr/>
        </p:nvSpPr>
        <p:spPr>
          <a:xfrm>
            <a:off x="1824725" y="2913875"/>
            <a:ext cx="12174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Phone No.</a:t>
            </a:r>
            <a:endParaRPr/>
          </a:p>
        </p:txBody>
      </p:sp>
      <p:sp>
        <p:nvSpPr>
          <p:cNvPr id="254" name="Google Shape;254;p30"/>
          <p:cNvSpPr/>
          <p:nvPr/>
        </p:nvSpPr>
        <p:spPr>
          <a:xfrm>
            <a:off x="3270400" y="3304225"/>
            <a:ext cx="11931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55" name="Google Shape;255;p30"/>
          <p:cNvCxnSpPr>
            <a:stCxn id="256" idx="1"/>
            <a:endCxn id="256" idx="1"/>
          </p:cNvCxnSpPr>
          <p:nvPr/>
        </p:nvCxnSpPr>
        <p:spPr>
          <a:xfrm>
            <a:off x="2558975" y="3493300"/>
            <a:ext cx="0" cy="0"/>
          </a:xfrm>
          <a:prstGeom prst="straightConnector1">
            <a:avLst/>
          </a:prstGeom>
          <a:noFill/>
          <a:ln cap="flat" cmpd="sng" w="9525">
            <a:solidFill>
              <a:schemeClr val="dk2"/>
            </a:solidFill>
            <a:prstDash val="solid"/>
            <a:round/>
            <a:headEnd len="med" w="med" type="none"/>
            <a:tailEnd len="med" w="med" type="none"/>
          </a:ln>
        </p:spPr>
      </p:cxnSp>
      <p:cxnSp>
        <p:nvCxnSpPr>
          <p:cNvPr id="257" name="Google Shape;257;p30"/>
          <p:cNvCxnSpPr/>
          <p:nvPr/>
        </p:nvCxnSpPr>
        <p:spPr>
          <a:xfrm flipH="1" rot="10800000">
            <a:off x="2412525" y="3458475"/>
            <a:ext cx="149100" cy="1500"/>
          </a:xfrm>
          <a:prstGeom prst="straightConnector1">
            <a:avLst/>
          </a:prstGeom>
          <a:noFill/>
          <a:ln cap="flat" cmpd="sng" w="9525">
            <a:solidFill>
              <a:schemeClr val="dk2"/>
            </a:solidFill>
            <a:prstDash val="solid"/>
            <a:round/>
            <a:headEnd len="med" w="med" type="none"/>
            <a:tailEnd len="med" w="med" type="none"/>
          </a:ln>
        </p:spPr>
      </p:cxnSp>
      <p:cxnSp>
        <p:nvCxnSpPr>
          <p:cNvPr id="258" name="Google Shape;258;p30"/>
          <p:cNvCxnSpPr/>
          <p:nvPr/>
        </p:nvCxnSpPr>
        <p:spPr>
          <a:xfrm flipH="1" rot="10800000">
            <a:off x="3073125" y="3471925"/>
            <a:ext cx="149100" cy="1500"/>
          </a:xfrm>
          <a:prstGeom prst="straightConnector1">
            <a:avLst/>
          </a:prstGeom>
          <a:noFill/>
          <a:ln cap="flat" cmpd="sng" w="9525">
            <a:solidFill>
              <a:schemeClr val="dk2"/>
            </a:solidFill>
            <a:prstDash val="solid"/>
            <a:round/>
            <a:headEnd len="med" w="med" type="none"/>
            <a:tailEnd len="med" w="med" type="none"/>
          </a:ln>
        </p:spPr>
      </p:cxnSp>
      <p:sp>
        <p:nvSpPr>
          <p:cNvPr id="259" name="Google Shape;259;p30"/>
          <p:cNvSpPr txBox="1"/>
          <p:nvPr/>
        </p:nvSpPr>
        <p:spPr>
          <a:xfrm>
            <a:off x="1774450" y="3584075"/>
            <a:ext cx="19215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            ###           ###</a:t>
            </a:r>
            <a:endParaRPr sz="1200">
              <a:solidFill>
                <a:schemeClr val="dk2"/>
              </a:solidFill>
            </a:endParaRPr>
          </a:p>
        </p:txBody>
      </p:sp>
      <p:sp>
        <p:nvSpPr>
          <p:cNvPr id="260" name="Google Shape;260;p30"/>
          <p:cNvSpPr/>
          <p:nvPr/>
        </p:nvSpPr>
        <p:spPr>
          <a:xfrm>
            <a:off x="479325" y="2090800"/>
            <a:ext cx="11931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Pronouns</a:t>
            </a:r>
            <a:endParaRPr/>
          </a:p>
        </p:txBody>
      </p:sp>
      <p:sp>
        <p:nvSpPr>
          <p:cNvPr id="261" name="Google Shape;261;p30"/>
          <p:cNvSpPr/>
          <p:nvPr/>
        </p:nvSpPr>
        <p:spPr>
          <a:xfrm>
            <a:off x="479325" y="2502150"/>
            <a:ext cx="8694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0"/>
          <p:cNvSpPr/>
          <p:nvPr/>
        </p:nvSpPr>
        <p:spPr>
          <a:xfrm rot="10800000">
            <a:off x="1180325" y="2653400"/>
            <a:ext cx="88800" cy="61500"/>
          </a:xfrm>
          <a:prstGeom prst="triangle">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 name="Google Shape;263;p30"/>
          <p:cNvSpPr/>
          <p:nvPr/>
        </p:nvSpPr>
        <p:spPr>
          <a:xfrm>
            <a:off x="479325" y="2913500"/>
            <a:ext cx="11931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Date of Birth</a:t>
            </a:r>
            <a:endParaRPr/>
          </a:p>
        </p:txBody>
      </p:sp>
      <p:pic>
        <p:nvPicPr>
          <p:cNvPr id="264" name="Google Shape;264;p30"/>
          <p:cNvPicPr preferRelativeResize="0"/>
          <p:nvPr/>
        </p:nvPicPr>
        <p:blipFill rotWithShape="1">
          <a:blip r:embed="rId3">
            <a:alphaModFix/>
          </a:blip>
          <a:srcRect b="5583" l="3745" r="46900" t="34121"/>
          <a:stretch/>
        </p:blipFill>
        <p:spPr>
          <a:xfrm>
            <a:off x="1997673" y="3888600"/>
            <a:ext cx="3129603" cy="771775"/>
          </a:xfrm>
          <a:prstGeom prst="rect">
            <a:avLst/>
          </a:prstGeom>
          <a:noFill/>
          <a:ln>
            <a:noFill/>
          </a:ln>
        </p:spPr>
      </p:pic>
      <p:sp>
        <p:nvSpPr>
          <p:cNvPr id="265" name="Google Shape;265;p30"/>
          <p:cNvSpPr/>
          <p:nvPr/>
        </p:nvSpPr>
        <p:spPr>
          <a:xfrm>
            <a:off x="479325" y="3888600"/>
            <a:ext cx="14193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Security Check</a:t>
            </a:r>
            <a:endParaRPr/>
          </a:p>
        </p:txBody>
      </p:sp>
      <p:sp>
        <p:nvSpPr>
          <p:cNvPr id="266" name="Google Shape;266;p30"/>
          <p:cNvSpPr/>
          <p:nvPr/>
        </p:nvSpPr>
        <p:spPr>
          <a:xfrm>
            <a:off x="483425" y="4323475"/>
            <a:ext cx="14193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Type the text here</a:t>
            </a:r>
            <a:endParaRPr sz="1100"/>
          </a:p>
        </p:txBody>
      </p:sp>
      <p:sp>
        <p:nvSpPr>
          <p:cNvPr id="267" name="Google Shape;267;p30"/>
          <p:cNvSpPr/>
          <p:nvPr/>
        </p:nvSpPr>
        <p:spPr>
          <a:xfrm>
            <a:off x="7614925" y="4344500"/>
            <a:ext cx="8103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Next</a:t>
            </a:r>
            <a:endParaRPr/>
          </a:p>
        </p:txBody>
      </p:sp>
      <p:sp>
        <p:nvSpPr>
          <p:cNvPr id="268" name="Google Shape;268;p30"/>
          <p:cNvSpPr/>
          <p:nvPr/>
        </p:nvSpPr>
        <p:spPr>
          <a:xfrm rot="5400000">
            <a:off x="8152825" y="4454300"/>
            <a:ext cx="141600" cy="117300"/>
          </a:xfrm>
          <a:prstGeom prst="triangle">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30"/>
          <p:cNvSpPr/>
          <p:nvPr/>
        </p:nvSpPr>
        <p:spPr>
          <a:xfrm>
            <a:off x="1824725" y="2076975"/>
            <a:ext cx="10926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First Name</a:t>
            </a:r>
            <a:endParaRPr/>
          </a:p>
        </p:txBody>
      </p:sp>
      <p:sp>
        <p:nvSpPr>
          <p:cNvPr id="270" name="Google Shape;270;p30"/>
          <p:cNvSpPr/>
          <p:nvPr/>
        </p:nvSpPr>
        <p:spPr>
          <a:xfrm>
            <a:off x="479325" y="3324850"/>
            <a:ext cx="11931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0"/>
          <p:cNvSpPr/>
          <p:nvPr/>
        </p:nvSpPr>
        <p:spPr>
          <a:xfrm>
            <a:off x="1821700" y="3332325"/>
            <a:ext cx="5424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 name="Google Shape;272;p30"/>
          <p:cNvSpPr/>
          <p:nvPr/>
        </p:nvSpPr>
        <p:spPr>
          <a:xfrm>
            <a:off x="2610050" y="3324875"/>
            <a:ext cx="4149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p:nvPr/>
        </p:nvSpPr>
        <p:spPr>
          <a:xfrm>
            <a:off x="1872088" y="3352150"/>
            <a:ext cx="5424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8" name="Google Shape;278;p31"/>
          <p:cNvSpPr/>
          <p:nvPr/>
        </p:nvSpPr>
        <p:spPr>
          <a:xfrm>
            <a:off x="311700" y="1234500"/>
            <a:ext cx="8673000" cy="3564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 name="Google Shape;279;p31"/>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31"/>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p31"/>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 name="Google Shape;282;p31"/>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31"/>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31"/>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31"/>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 name="Google Shape;286;p31"/>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287" name="Google Shape;287;p31"/>
          <p:cNvSpPr txBox="1"/>
          <p:nvPr/>
        </p:nvSpPr>
        <p:spPr>
          <a:xfrm>
            <a:off x="435400" y="1296575"/>
            <a:ext cx="2899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Feedback Form</a:t>
            </a:r>
            <a:endParaRPr sz="1800">
              <a:solidFill>
                <a:schemeClr val="dk2"/>
              </a:solidFill>
            </a:endParaRPr>
          </a:p>
        </p:txBody>
      </p:sp>
      <p:sp>
        <p:nvSpPr>
          <p:cNvPr id="288" name="Google Shape;288;p31"/>
          <p:cNvSpPr/>
          <p:nvPr/>
        </p:nvSpPr>
        <p:spPr>
          <a:xfrm>
            <a:off x="1824725" y="2076975"/>
            <a:ext cx="10926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First Name</a:t>
            </a:r>
            <a:endParaRPr/>
          </a:p>
        </p:txBody>
      </p:sp>
      <p:sp>
        <p:nvSpPr>
          <p:cNvPr id="289" name="Google Shape;289;p31"/>
          <p:cNvSpPr/>
          <p:nvPr/>
        </p:nvSpPr>
        <p:spPr>
          <a:xfrm>
            <a:off x="1824725" y="2495425"/>
            <a:ext cx="23412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p31"/>
          <p:cNvSpPr/>
          <p:nvPr/>
        </p:nvSpPr>
        <p:spPr>
          <a:xfrm>
            <a:off x="4265100" y="2076975"/>
            <a:ext cx="12174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Last Name</a:t>
            </a:r>
            <a:endParaRPr/>
          </a:p>
        </p:txBody>
      </p:sp>
      <p:sp>
        <p:nvSpPr>
          <p:cNvPr id="291" name="Google Shape;291;p31"/>
          <p:cNvSpPr/>
          <p:nvPr/>
        </p:nvSpPr>
        <p:spPr>
          <a:xfrm>
            <a:off x="4265100" y="2495425"/>
            <a:ext cx="23412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2" name="Google Shape;292;p31"/>
          <p:cNvSpPr/>
          <p:nvPr/>
        </p:nvSpPr>
        <p:spPr>
          <a:xfrm>
            <a:off x="1824725" y="2913875"/>
            <a:ext cx="12174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Phone No.</a:t>
            </a:r>
            <a:endParaRPr/>
          </a:p>
        </p:txBody>
      </p:sp>
      <p:sp>
        <p:nvSpPr>
          <p:cNvPr id="293" name="Google Shape;293;p31"/>
          <p:cNvSpPr/>
          <p:nvPr/>
        </p:nvSpPr>
        <p:spPr>
          <a:xfrm>
            <a:off x="3253350" y="3319250"/>
            <a:ext cx="11931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p31"/>
          <p:cNvSpPr/>
          <p:nvPr/>
        </p:nvSpPr>
        <p:spPr>
          <a:xfrm>
            <a:off x="2610050" y="3324875"/>
            <a:ext cx="4149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95" name="Google Shape;295;p31"/>
          <p:cNvCxnSpPr>
            <a:stCxn id="294" idx="1"/>
            <a:endCxn id="294" idx="1"/>
          </p:cNvCxnSpPr>
          <p:nvPr/>
        </p:nvCxnSpPr>
        <p:spPr>
          <a:xfrm>
            <a:off x="2610050" y="3493325"/>
            <a:ext cx="0" cy="0"/>
          </a:xfrm>
          <a:prstGeom prst="straightConnector1">
            <a:avLst/>
          </a:prstGeom>
          <a:noFill/>
          <a:ln cap="flat" cmpd="sng" w="9525">
            <a:solidFill>
              <a:schemeClr val="dk2"/>
            </a:solidFill>
            <a:prstDash val="solid"/>
            <a:round/>
            <a:headEnd len="med" w="med" type="none"/>
            <a:tailEnd len="med" w="med" type="none"/>
          </a:ln>
        </p:spPr>
      </p:cxnSp>
      <p:cxnSp>
        <p:nvCxnSpPr>
          <p:cNvPr id="296" name="Google Shape;296;p31"/>
          <p:cNvCxnSpPr/>
          <p:nvPr/>
        </p:nvCxnSpPr>
        <p:spPr>
          <a:xfrm flipH="1" rot="10800000">
            <a:off x="2437163" y="3471925"/>
            <a:ext cx="149100" cy="1500"/>
          </a:xfrm>
          <a:prstGeom prst="straightConnector1">
            <a:avLst/>
          </a:prstGeom>
          <a:noFill/>
          <a:ln cap="flat" cmpd="sng" w="9525">
            <a:solidFill>
              <a:schemeClr val="dk2"/>
            </a:solidFill>
            <a:prstDash val="solid"/>
            <a:round/>
            <a:headEnd len="med" w="med" type="none"/>
            <a:tailEnd len="med" w="med" type="none"/>
          </a:ln>
        </p:spPr>
      </p:cxnSp>
      <p:cxnSp>
        <p:nvCxnSpPr>
          <p:cNvPr id="297" name="Google Shape;297;p31"/>
          <p:cNvCxnSpPr/>
          <p:nvPr/>
        </p:nvCxnSpPr>
        <p:spPr>
          <a:xfrm flipH="1" rot="10800000">
            <a:off x="3064588" y="3471925"/>
            <a:ext cx="149100" cy="1500"/>
          </a:xfrm>
          <a:prstGeom prst="straightConnector1">
            <a:avLst/>
          </a:prstGeom>
          <a:noFill/>
          <a:ln cap="flat" cmpd="sng" w="9525">
            <a:solidFill>
              <a:schemeClr val="dk2"/>
            </a:solidFill>
            <a:prstDash val="solid"/>
            <a:round/>
            <a:headEnd len="med" w="med" type="none"/>
            <a:tailEnd len="med" w="med" type="none"/>
          </a:ln>
        </p:spPr>
      </p:cxnSp>
      <p:sp>
        <p:nvSpPr>
          <p:cNvPr id="298" name="Google Shape;298;p31"/>
          <p:cNvSpPr txBox="1"/>
          <p:nvPr/>
        </p:nvSpPr>
        <p:spPr>
          <a:xfrm>
            <a:off x="1824725" y="3584075"/>
            <a:ext cx="18711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           ###          ###</a:t>
            </a:r>
            <a:endParaRPr sz="1200">
              <a:solidFill>
                <a:schemeClr val="dk2"/>
              </a:solidFill>
            </a:endParaRPr>
          </a:p>
        </p:txBody>
      </p:sp>
      <p:sp>
        <p:nvSpPr>
          <p:cNvPr id="299" name="Google Shape;299;p31"/>
          <p:cNvSpPr/>
          <p:nvPr/>
        </p:nvSpPr>
        <p:spPr>
          <a:xfrm>
            <a:off x="479325" y="2090800"/>
            <a:ext cx="11931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Pronouns</a:t>
            </a:r>
            <a:endParaRPr/>
          </a:p>
        </p:txBody>
      </p:sp>
      <p:sp>
        <p:nvSpPr>
          <p:cNvPr id="300" name="Google Shape;300;p31"/>
          <p:cNvSpPr/>
          <p:nvPr/>
        </p:nvSpPr>
        <p:spPr>
          <a:xfrm>
            <a:off x="479325" y="2502150"/>
            <a:ext cx="8694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
          <p:cNvSpPr/>
          <p:nvPr/>
        </p:nvSpPr>
        <p:spPr>
          <a:xfrm rot="10800000">
            <a:off x="1180325" y="2653400"/>
            <a:ext cx="88800" cy="61500"/>
          </a:xfrm>
          <a:prstGeom prst="triangle">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 name="Google Shape;302;p31"/>
          <p:cNvSpPr/>
          <p:nvPr/>
        </p:nvSpPr>
        <p:spPr>
          <a:xfrm>
            <a:off x="7614925" y="4344500"/>
            <a:ext cx="8103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Next</a:t>
            </a:r>
            <a:endParaRPr/>
          </a:p>
        </p:txBody>
      </p:sp>
      <p:sp>
        <p:nvSpPr>
          <p:cNvPr id="303" name="Google Shape;303;p31"/>
          <p:cNvSpPr/>
          <p:nvPr/>
        </p:nvSpPr>
        <p:spPr>
          <a:xfrm>
            <a:off x="479325" y="2913500"/>
            <a:ext cx="11931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Date of Birth</a:t>
            </a:r>
            <a:endParaRPr/>
          </a:p>
        </p:txBody>
      </p:sp>
      <p:sp>
        <p:nvSpPr>
          <p:cNvPr id="304" name="Google Shape;304;p31"/>
          <p:cNvSpPr/>
          <p:nvPr/>
        </p:nvSpPr>
        <p:spPr>
          <a:xfrm>
            <a:off x="483425" y="3324850"/>
            <a:ext cx="11931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5" name="Google Shape;305;p31"/>
          <p:cNvPicPr preferRelativeResize="0"/>
          <p:nvPr/>
        </p:nvPicPr>
        <p:blipFill rotWithShape="1">
          <a:blip r:embed="rId3">
            <a:alphaModFix/>
          </a:blip>
          <a:srcRect b="5583" l="3745" r="46900" t="34121"/>
          <a:stretch/>
        </p:blipFill>
        <p:spPr>
          <a:xfrm>
            <a:off x="1997673" y="3888600"/>
            <a:ext cx="3129603" cy="771775"/>
          </a:xfrm>
          <a:prstGeom prst="rect">
            <a:avLst/>
          </a:prstGeom>
          <a:noFill/>
          <a:ln>
            <a:noFill/>
          </a:ln>
        </p:spPr>
      </p:pic>
      <p:sp>
        <p:nvSpPr>
          <p:cNvPr id="306" name="Google Shape;306;p31"/>
          <p:cNvSpPr/>
          <p:nvPr/>
        </p:nvSpPr>
        <p:spPr>
          <a:xfrm>
            <a:off x="479325" y="3888600"/>
            <a:ext cx="1419300" cy="3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Security Check</a:t>
            </a:r>
            <a:endParaRPr/>
          </a:p>
        </p:txBody>
      </p:sp>
      <p:sp>
        <p:nvSpPr>
          <p:cNvPr id="307" name="Google Shape;307;p31"/>
          <p:cNvSpPr/>
          <p:nvPr/>
        </p:nvSpPr>
        <p:spPr>
          <a:xfrm>
            <a:off x="483425" y="4323475"/>
            <a:ext cx="14193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Type the text here</a:t>
            </a:r>
            <a:endParaRPr sz="1100">
              <a:solidFill>
                <a:schemeClr val="dk2"/>
              </a:solidFill>
            </a:endParaRPr>
          </a:p>
        </p:txBody>
      </p:sp>
      <p:sp>
        <p:nvSpPr>
          <p:cNvPr id="308" name="Google Shape;308;p31"/>
          <p:cNvSpPr/>
          <p:nvPr/>
        </p:nvSpPr>
        <p:spPr>
          <a:xfrm>
            <a:off x="485700" y="2839050"/>
            <a:ext cx="869400" cy="7233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He/His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She/Her</a:t>
            </a:r>
            <a:endParaRPr/>
          </a:p>
        </p:txBody>
      </p:sp>
      <p:cxnSp>
        <p:nvCxnSpPr>
          <p:cNvPr id="309" name="Google Shape;309;p31"/>
          <p:cNvCxnSpPr>
            <a:stCxn id="308" idx="1"/>
          </p:cNvCxnSpPr>
          <p:nvPr/>
        </p:nvCxnSpPr>
        <p:spPr>
          <a:xfrm>
            <a:off x="485700" y="3200700"/>
            <a:ext cx="869400" cy="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31"/>
          <p:cNvSpPr/>
          <p:nvPr/>
        </p:nvSpPr>
        <p:spPr>
          <a:xfrm>
            <a:off x="444225" y="2050375"/>
            <a:ext cx="12771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1" name="Google Shape;311;p31"/>
          <p:cNvSpPr/>
          <p:nvPr/>
        </p:nvSpPr>
        <p:spPr>
          <a:xfrm rot="5400000">
            <a:off x="8152825" y="4454300"/>
            <a:ext cx="141600" cy="117300"/>
          </a:xfrm>
          <a:prstGeom prst="triangle">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 name="Google Shape;312;p31"/>
          <p:cNvSpPr/>
          <p:nvPr/>
        </p:nvSpPr>
        <p:spPr>
          <a:xfrm>
            <a:off x="437325" y="2481950"/>
            <a:ext cx="9825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 name="Google Shape;313;p31"/>
          <p:cNvSpPr/>
          <p:nvPr/>
        </p:nvSpPr>
        <p:spPr>
          <a:xfrm>
            <a:off x="1808925" y="2036475"/>
            <a:ext cx="11571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 name="Google Shape;314;p31"/>
          <p:cNvSpPr/>
          <p:nvPr/>
        </p:nvSpPr>
        <p:spPr>
          <a:xfrm>
            <a:off x="4233275" y="2036475"/>
            <a:ext cx="12771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 name="Google Shape;315;p31"/>
          <p:cNvSpPr/>
          <p:nvPr/>
        </p:nvSpPr>
        <p:spPr>
          <a:xfrm>
            <a:off x="1808925" y="2481950"/>
            <a:ext cx="24243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 name="Google Shape;316;p31"/>
          <p:cNvSpPr/>
          <p:nvPr/>
        </p:nvSpPr>
        <p:spPr>
          <a:xfrm>
            <a:off x="1824725" y="2495425"/>
            <a:ext cx="23412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Li </a:t>
            </a:r>
            <a:endParaRPr/>
          </a:p>
        </p:txBody>
      </p:sp>
      <p:sp>
        <p:nvSpPr>
          <p:cNvPr id="317" name="Google Shape;317;p31"/>
          <p:cNvSpPr txBox="1"/>
          <p:nvPr/>
        </p:nvSpPr>
        <p:spPr>
          <a:xfrm>
            <a:off x="3024850" y="2165650"/>
            <a:ext cx="12174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a:t>
            </a:r>
            <a:r>
              <a:rPr lang="en" sz="800">
                <a:solidFill>
                  <a:srgbClr val="FF0000"/>
                </a:solidFill>
              </a:rPr>
              <a:t>First</a:t>
            </a:r>
            <a:r>
              <a:rPr lang="en" sz="800">
                <a:solidFill>
                  <a:srgbClr val="FF0000"/>
                </a:solidFill>
              </a:rPr>
              <a:t> Name too short</a:t>
            </a:r>
            <a:endParaRPr sz="800">
              <a:solidFill>
                <a:srgbClr val="FF0000"/>
              </a:solidFill>
            </a:endParaRPr>
          </a:p>
        </p:txBody>
      </p:sp>
      <p:sp>
        <p:nvSpPr>
          <p:cNvPr id="318" name="Google Shape;318;p31"/>
          <p:cNvSpPr/>
          <p:nvPr/>
        </p:nvSpPr>
        <p:spPr>
          <a:xfrm>
            <a:off x="4233275" y="2481950"/>
            <a:ext cx="24720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 name="Google Shape;319;p31"/>
          <p:cNvSpPr/>
          <p:nvPr/>
        </p:nvSpPr>
        <p:spPr>
          <a:xfrm>
            <a:off x="4265100" y="2495425"/>
            <a:ext cx="23412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Chan Mei</a:t>
            </a:r>
            <a:endParaRPr/>
          </a:p>
        </p:txBody>
      </p:sp>
      <p:sp>
        <p:nvSpPr>
          <p:cNvPr id="320" name="Google Shape;320;p31"/>
          <p:cNvSpPr txBox="1"/>
          <p:nvPr/>
        </p:nvSpPr>
        <p:spPr>
          <a:xfrm>
            <a:off x="5510375" y="2165650"/>
            <a:ext cx="16293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**special characters not allowed</a:t>
            </a:r>
            <a:endParaRPr sz="800">
              <a:solidFill>
                <a:srgbClr val="FF0000"/>
              </a:solidFill>
            </a:endParaRPr>
          </a:p>
        </p:txBody>
      </p:sp>
      <p:sp>
        <p:nvSpPr>
          <p:cNvPr id="321" name="Google Shape;321;p31"/>
          <p:cNvSpPr/>
          <p:nvPr/>
        </p:nvSpPr>
        <p:spPr>
          <a:xfrm>
            <a:off x="437325" y="2873600"/>
            <a:ext cx="12771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 name="Google Shape;322;p31"/>
          <p:cNvSpPr/>
          <p:nvPr/>
        </p:nvSpPr>
        <p:spPr>
          <a:xfrm>
            <a:off x="437325" y="3310838"/>
            <a:ext cx="12771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 name="Google Shape;323;p31"/>
          <p:cNvSpPr/>
          <p:nvPr/>
        </p:nvSpPr>
        <p:spPr>
          <a:xfrm>
            <a:off x="485700" y="3350750"/>
            <a:ext cx="11931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03/02/1999</a:t>
            </a:r>
            <a:endParaRPr/>
          </a:p>
        </p:txBody>
      </p:sp>
      <p:sp>
        <p:nvSpPr>
          <p:cNvPr id="324" name="Google Shape;324;p31"/>
          <p:cNvSpPr/>
          <p:nvPr/>
        </p:nvSpPr>
        <p:spPr>
          <a:xfrm>
            <a:off x="1824725" y="2870238"/>
            <a:ext cx="12984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p31"/>
          <p:cNvSpPr/>
          <p:nvPr/>
        </p:nvSpPr>
        <p:spPr>
          <a:xfrm>
            <a:off x="1841775" y="3312250"/>
            <a:ext cx="6030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p31"/>
          <p:cNvSpPr/>
          <p:nvPr/>
        </p:nvSpPr>
        <p:spPr>
          <a:xfrm>
            <a:off x="1872088" y="3352150"/>
            <a:ext cx="542400" cy="336900"/>
          </a:xfrm>
          <a:prstGeom prst="rect">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+91</a:t>
            </a:r>
            <a:endParaRPr/>
          </a:p>
        </p:txBody>
      </p:sp>
      <p:sp>
        <p:nvSpPr>
          <p:cNvPr id="327" name="Google Shape;327;p31"/>
          <p:cNvSpPr/>
          <p:nvPr/>
        </p:nvSpPr>
        <p:spPr>
          <a:xfrm>
            <a:off x="2612975" y="3266000"/>
            <a:ext cx="4665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 name="Google Shape;328;p31"/>
          <p:cNvSpPr/>
          <p:nvPr/>
        </p:nvSpPr>
        <p:spPr>
          <a:xfrm>
            <a:off x="3233425" y="3279350"/>
            <a:ext cx="12984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9" name="Google Shape;329;p31"/>
          <p:cNvSpPr txBox="1"/>
          <p:nvPr/>
        </p:nvSpPr>
        <p:spPr>
          <a:xfrm>
            <a:off x="3076225" y="2984900"/>
            <a:ext cx="1871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**exchange code cannot be empty</a:t>
            </a:r>
            <a:endParaRPr sz="800">
              <a:solidFill>
                <a:srgbClr val="FF0000"/>
              </a:solidFill>
            </a:endParaRPr>
          </a:p>
        </p:txBody>
      </p:sp>
      <p:sp>
        <p:nvSpPr>
          <p:cNvPr id="330" name="Google Shape;330;p31"/>
          <p:cNvSpPr/>
          <p:nvPr/>
        </p:nvSpPr>
        <p:spPr>
          <a:xfrm>
            <a:off x="437325" y="3837700"/>
            <a:ext cx="15144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 name="Google Shape;331;p31"/>
          <p:cNvSpPr/>
          <p:nvPr/>
        </p:nvSpPr>
        <p:spPr>
          <a:xfrm>
            <a:off x="455100" y="4247625"/>
            <a:ext cx="15144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31"/>
          <p:cNvPicPr preferRelativeResize="0"/>
          <p:nvPr/>
        </p:nvPicPr>
        <p:blipFill>
          <a:blip r:embed="rId4">
            <a:alphaModFix/>
          </a:blip>
          <a:stretch>
            <a:fillRect/>
          </a:stretch>
        </p:blipFill>
        <p:spPr>
          <a:xfrm>
            <a:off x="4905313" y="4031300"/>
            <a:ext cx="323850" cy="552450"/>
          </a:xfrm>
          <a:prstGeom prst="rect">
            <a:avLst/>
          </a:prstGeom>
          <a:noFill/>
          <a:ln cap="flat" cmpd="sng" w="28575">
            <a:solidFill>
              <a:srgbClr val="FF0000"/>
            </a:solidFill>
            <a:prstDash val="solid"/>
            <a:round/>
            <a:headEnd len="sm" w="sm" type="none"/>
            <a:tailEnd len="sm" w="sm" type="none"/>
          </a:ln>
        </p:spPr>
      </p:pic>
      <p:sp>
        <p:nvSpPr>
          <p:cNvPr id="333" name="Google Shape;333;p31"/>
          <p:cNvSpPr/>
          <p:nvPr/>
        </p:nvSpPr>
        <p:spPr>
          <a:xfrm>
            <a:off x="7547575" y="4310025"/>
            <a:ext cx="941700" cy="41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0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0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5"/>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1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2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2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2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2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3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idx="1" type="subTitle"/>
          </p:nvPr>
        </p:nvSpPr>
        <p:spPr>
          <a:xfrm>
            <a:off x="311700" y="1169550"/>
            <a:ext cx="3414600" cy="27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would you feel if you're lost in a foreign land and can’t make sense of sign boards?</a:t>
            </a:r>
            <a:endParaRPr sz="2700"/>
          </a:p>
        </p:txBody>
      </p:sp>
      <p:sp>
        <p:nvSpPr>
          <p:cNvPr id="60" name="Google Shape;60;p14"/>
          <p:cNvSpPr/>
          <p:nvPr/>
        </p:nvSpPr>
        <p:spPr>
          <a:xfrm rot="-5400000">
            <a:off x="6720069" y="-6447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14"/>
          <p:cNvSpPr/>
          <p:nvPr/>
        </p:nvSpPr>
        <p:spPr>
          <a:xfrm rot="-5400000">
            <a:off x="634050" y="-6447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p14"/>
          <p:cNvSpPr/>
          <p:nvPr/>
        </p:nvSpPr>
        <p:spPr>
          <a:xfrm rot="-5400000">
            <a:off x="1851254" y="-6447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 name="Google Shape;63;p14"/>
          <p:cNvSpPr/>
          <p:nvPr/>
        </p:nvSpPr>
        <p:spPr>
          <a:xfrm rot="-5400000">
            <a:off x="3068458" y="-6447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14"/>
          <p:cNvSpPr/>
          <p:nvPr/>
        </p:nvSpPr>
        <p:spPr>
          <a:xfrm rot="-5400000">
            <a:off x="4288700" y="-850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4"/>
          <p:cNvSpPr/>
          <p:nvPr/>
        </p:nvSpPr>
        <p:spPr>
          <a:xfrm rot="-5400000">
            <a:off x="5547225" y="-1049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14"/>
          <p:cNvSpPr/>
          <p:nvPr/>
        </p:nvSpPr>
        <p:spPr>
          <a:xfrm rot="-5400000">
            <a:off x="7937273" y="-6447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14"/>
          <p:cNvSpPr txBox="1"/>
          <p:nvPr>
            <p:ph idx="4294967295"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pic>
        <p:nvPicPr>
          <p:cNvPr id="68" name="Google Shape;68;p14"/>
          <p:cNvPicPr preferRelativeResize="0"/>
          <p:nvPr/>
        </p:nvPicPr>
        <p:blipFill rotWithShape="1">
          <a:blip r:embed="rId3">
            <a:alphaModFix/>
          </a:blip>
          <a:srcRect b="32368" l="0" r="17108" t="0"/>
          <a:stretch/>
        </p:blipFill>
        <p:spPr>
          <a:xfrm>
            <a:off x="4422475" y="1222225"/>
            <a:ext cx="1907807" cy="2333625"/>
          </a:xfrm>
          <a:prstGeom prst="rect">
            <a:avLst/>
          </a:prstGeom>
          <a:noFill/>
          <a:ln>
            <a:noFill/>
          </a:ln>
        </p:spPr>
      </p:pic>
      <p:pic>
        <p:nvPicPr>
          <p:cNvPr id="69" name="Google Shape;69;p14"/>
          <p:cNvPicPr preferRelativeResize="0"/>
          <p:nvPr/>
        </p:nvPicPr>
        <p:blipFill rotWithShape="1">
          <a:blip r:embed="rId4">
            <a:alphaModFix/>
          </a:blip>
          <a:srcRect b="0" l="16756" r="0" t="35658"/>
          <a:stretch/>
        </p:blipFill>
        <p:spPr>
          <a:xfrm>
            <a:off x="6362300" y="1222225"/>
            <a:ext cx="2012807" cy="2333626"/>
          </a:xfrm>
          <a:prstGeom prst="rect">
            <a:avLst/>
          </a:prstGeom>
          <a:noFill/>
          <a:ln>
            <a:noFill/>
          </a:ln>
        </p:spPr>
      </p:pic>
      <p:pic>
        <p:nvPicPr>
          <p:cNvPr id="70" name="Google Shape;70;p14"/>
          <p:cNvPicPr preferRelativeResize="0"/>
          <p:nvPr/>
        </p:nvPicPr>
        <p:blipFill rotWithShape="1">
          <a:blip r:embed="rId5">
            <a:alphaModFix/>
          </a:blip>
          <a:srcRect b="37366" l="1341" r="0" t="18155"/>
          <a:stretch/>
        </p:blipFill>
        <p:spPr>
          <a:xfrm>
            <a:off x="4422475" y="3604700"/>
            <a:ext cx="3952625" cy="1279425"/>
          </a:xfrm>
          <a:prstGeom prst="rect">
            <a:avLst/>
          </a:prstGeom>
          <a:noFill/>
          <a:ln>
            <a:noFill/>
          </a:ln>
        </p:spPr>
      </p:pic>
      <p:sp>
        <p:nvSpPr>
          <p:cNvPr id="71" name="Google Shape;71;p14"/>
          <p:cNvSpPr/>
          <p:nvPr/>
        </p:nvSpPr>
        <p:spPr>
          <a:xfrm>
            <a:off x="6439100" y="4369775"/>
            <a:ext cx="886200" cy="301500"/>
          </a:xfrm>
          <a:prstGeom prst="rect">
            <a:avLst/>
          </a:prstGeom>
          <a:solidFill>
            <a:srgbClr val="050D14"/>
          </a:solidFill>
          <a:ln cap="flat" cmpd="sng" w="9525">
            <a:solidFill>
              <a:srgbClr val="060F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 name="Shape 337"/>
        <p:cNvGrpSpPr/>
        <p:nvPr/>
      </p:nvGrpSpPr>
      <p:grpSpPr>
        <a:xfrm>
          <a:off x="0" y="0"/>
          <a:ext cx="0" cy="0"/>
          <a:chOff x="0" y="0"/>
          <a:chExt cx="0" cy="0"/>
        </a:xfrm>
      </p:grpSpPr>
      <p:sp>
        <p:nvSpPr>
          <p:cNvPr id="338" name="Google Shape;338;p32"/>
          <p:cNvSpPr/>
          <p:nvPr/>
        </p:nvSpPr>
        <p:spPr>
          <a:xfrm flipH="1">
            <a:off x="3535338" y="2853977"/>
            <a:ext cx="2225700" cy="1910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rPr>
              <a:t>More Traffic, </a:t>
            </a:r>
            <a:endParaRPr sz="1800">
              <a:solidFill>
                <a:schemeClr val="dk1"/>
              </a:solidFill>
            </a:endParaRPr>
          </a:p>
          <a:p>
            <a:pPr indent="0" lvl="0" marL="0" rtl="0" algn="ctr">
              <a:spcBef>
                <a:spcPts val="0"/>
              </a:spcBef>
              <a:spcAft>
                <a:spcPts val="0"/>
              </a:spcAft>
              <a:buClr>
                <a:schemeClr val="dk1"/>
              </a:buClr>
              <a:buSzPts val="1100"/>
              <a:buFont typeface="Arial"/>
              <a:buNone/>
            </a:pPr>
            <a:r>
              <a:rPr lang="en" sz="1800">
                <a:solidFill>
                  <a:schemeClr val="dk1"/>
                </a:solidFill>
              </a:rPr>
              <a:t>Broader Adoption, </a:t>
            </a:r>
            <a:endParaRPr sz="1800">
              <a:solidFill>
                <a:schemeClr val="dk1"/>
              </a:solidFill>
            </a:endParaRPr>
          </a:p>
          <a:p>
            <a:pPr indent="0" lvl="0" marL="0" rtl="0" algn="ctr">
              <a:spcBef>
                <a:spcPts val="0"/>
              </a:spcBef>
              <a:spcAft>
                <a:spcPts val="0"/>
              </a:spcAft>
              <a:buClr>
                <a:schemeClr val="dk1"/>
              </a:buClr>
              <a:buSzPts val="1100"/>
              <a:buFont typeface="Arial"/>
              <a:buNone/>
            </a:pPr>
            <a:r>
              <a:rPr lang="en" sz="1800">
                <a:solidFill>
                  <a:schemeClr val="dk1"/>
                </a:solidFill>
              </a:rPr>
              <a:t>Higher Engagement</a:t>
            </a:r>
            <a:endParaRPr sz="1800"/>
          </a:p>
        </p:txBody>
      </p:sp>
      <p:sp>
        <p:nvSpPr>
          <p:cNvPr id="339" name="Google Shape;339;p32"/>
          <p:cNvSpPr/>
          <p:nvPr/>
        </p:nvSpPr>
        <p:spPr>
          <a:xfrm flipH="1">
            <a:off x="579207" y="393538"/>
            <a:ext cx="2226900" cy="19068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Mitigating Bias</a:t>
            </a:r>
            <a:endParaRPr sz="1800"/>
          </a:p>
        </p:txBody>
      </p:sp>
      <p:sp>
        <p:nvSpPr>
          <p:cNvPr id="340" name="Google Shape;340;p32"/>
          <p:cNvSpPr/>
          <p:nvPr/>
        </p:nvSpPr>
        <p:spPr>
          <a:xfrm flipH="1">
            <a:off x="3534739" y="370750"/>
            <a:ext cx="2226900" cy="1952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Innovation</a:t>
            </a:r>
            <a:endParaRPr sz="1800">
              <a:solidFill>
                <a:schemeClr val="dk1"/>
              </a:solidFill>
            </a:endParaRPr>
          </a:p>
          <a:p>
            <a:pPr indent="0" lvl="0" marL="0" rtl="0" algn="ctr">
              <a:spcBef>
                <a:spcPts val="0"/>
              </a:spcBef>
              <a:spcAft>
                <a:spcPts val="0"/>
              </a:spcAft>
              <a:buNone/>
            </a:pPr>
            <a:r>
              <a:rPr lang="en" sz="1800">
                <a:solidFill>
                  <a:schemeClr val="dk1"/>
                </a:solidFill>
              </a:rPr>
              <a:t>&amp;</a:t>
            </a:r>
            <a:endParaRPr sz="1800">
              <a:solidFill>
                <a:schemeClr val="dk1"/>
              </a:solidFill>
            </a:endParaRPr>
          </a:p>
          <a:p>
            <a:pPr indent="0" lvl="0" marL="0" rtl="0" algn="ctr">
              <a:spcBef>
                <a:spcPts val="0"/>
              </a:spcBef>
              <a:spcAft>
                <a:spcPts val="0"/>
              </a:spcAft>
              <a:buNone/>
            </a:pPr>
            <a:r>
              <a:rPr lang="en" sz="1800">
                <a:solidFill>
                  <a:schemeClr val="dk1"/>
                </a:solidFill>
              </a:rPr>
              <a:t>Diverse Perspective</a:t>
            </a:r>
            <a:endParaRPr sz="1800">
              <a:solidFill>
                <a:schemeClr val="dk1"/>
              </a:solidFill>
            </a:endParaRPr>
          </a:p>
        </p:txBody>
      </p:sp>
      <p:sp>
        <p:nvSpPr>
          <p:cNvPr id="341" name="Google Shape;341;p32"/>
          <p:cNvSpPr/>
          <p:nvPr/>
        </p:nvSpPr>
        <p:spPr>
          <a:xfrm flipH="1">
            <a:off x="6441032" y="393555"/>
            <a:ext cx="2226900" cy="19068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SEO-friendly</a:t>
            </a:r>
            <a:endParaRPr sz="1800"/>
          </a:p>
        </p:txBody>
      </p:sp>
      <p:sp>
        <p:nvSpPr>
          <p:cNvPr id="342" name="Google Shape;342;p32"/>
          <p:cNvSpPr/>
          <p:nvPr/>
        </p:nvSpPr>
        <p:spPr>
          <a:xfrm flipH="1">
            <a:off x="585956" y="2853974"/>
            <a:ext cx="2213400" cy="1910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ctr">
              <a:spcBef>
                <a:spcPts val="0"/>
              </a:spcBef>
              <a:spcAft>
                <a:spcPts val="0"/>
              </a:spcAft>
              <a:buNone/>
            </a:pPr>
            <a:r>
              <a:rPr lang="en" sz="1800">
                <a:solidFill>
                  <a:schemeClr val="dk1"/>
                </a:solidFill>
              </a:rPr>
              <a:t>A11y Overlap</a:t>
            </a:r>
            <a:endParaRPr sz="1800"/>
          </a:p>
        </p:txBody>
      </p:sp>
      <p:sp>
        <p:nvSpPr>
          <p:cNvPr id="343" name="Google Shape;343;p32"/>
          <p:cNvSpPr/>
          <p:nvPr/>
        </p:nvSpPr>
        <p:spPr>
          <a:xfrm flipH="1">
            <a:off x="6441025" y="2850079"/>
            <a:ext cx="2226900" cy="19182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Broader Functionality, </a:t>
            </a:r>
            <a:endParaRPr sz="1800"/>
          </a:p>
          <a:p>
            <a:pPr indent="0" lvl="0" marL="0" rtl="0" algn="ctr">
              <a:spcBef>
                <a:spcPts val="0"/>
              </a:spcBef>
              <a:spcAft>
                <a:spcPts val="0"/>
              </a:spcAft>
              <a:buNone/>
            </a:pPr>
            <a:r>
              <a:rPr lang="en" sz="1800"/>
              <a:t>Competitive Edge</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7" name="Shape 347"/>
        <p:cNvGrpSpPr/>
        <p:nvPr/>
      </p:nvGrpSpPr>
      <p:grpSpPr>
        <a:xfrm>
          <a:off x="0" y="0"/>
          <a:ext cx="0" cy="0"/>
          <a:chOff x="0" y="0"/>
          <a:chExt cx="0" cy="0"/>
        </a:xfrm>
      </p:grpSpPr>
      <p:sp>
        <p:nvSpPr>
          <p:cNvPr id="348" name="Google Shape;348;p33"/>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 name="Google Shape;349;p33"/>
          <p:cNvSpPr txBox="1"/>
          <p:nvPr>
            <p:ph type="ctrTitle"/>
          </p:nvPr>
        </p:nvSpPr>
        <p:spPr>
          <a:xfrm>
            <a:off x="314750" y="1574825"/>
            <a:ext cx="8520600" cy="2992500"/>
          </a:xfrm>
          <a:prstGeom prst="rect">
            <a:avLst/>
          </a:prstGeom>
        </p:spPr>
        <p:txBody>
          <a:bodyPr anchorCtr="0" anchor="b" bIns="91425" lIns="91425" spcFirstLastPara="1" rIns="91425" wrap="square" tIns="91425">
            <a:noAutofit/>
          </a:bodyPr>
          <a:lstStyle/>
          <a:p>
            <a:pPr indent="-407669" lvl="0" marL="457200" rtl="0" algn="l">
              <a:lnSpc>
                <a:spcPct val="115000"/>
              </a:lnSpc>
              <a:spcBef>
                <a:spcPts val="0"/>
              </a:spcBef>
              <a:spcAft>
                <a:spcPts val="0"/>
              </a:spcAft>
              <a:buSzPts val="2820"/>
              <a:buChar char="-"/>
            </a:pPr>
            <a:r>
              <a:rPr lang="en" sz="2520"/>
              <a:t>Global disability market represents </a:t>
            </a:r>
            <a:r>
              <a:rPr b="1" lang="en" sz="2520"/>
              <a:t>$8 trillion</a:t>
            </a:r>
            <a:r>
              <a:rPr baseline="30000" lang="en" sz="1800"/>
              <a:t>[8]</a:t>
            </a:r>
            <a:endParaRPr baseline="30000" sz="1800"/>
          </a:p>
          <a:p>
            <a:pPr indent="-407669" lvl="0" marL="457200" rtl="0" algn="l">
              <a:lnSpc>
                <a:spcPct val="115000"/>
              </a:lnSpc>
              <a:spcBef>
                <a:spcPts val="0"/>
              </a:spcBef>
              <a:spcAft>
                <a:spcPts val="0"/>
              </a:spcAft>
              <a:buSzPts val="2820"/>
              <a:buChar char="-"/>
            </a:pPr>
            <a:r>
              <a:rPr b="1" lang="en" sz="2520"/>
              <a:t>19% Increase</a:t>
            </a:r>
            <a:r>
              <a:rPr lang="en" sz="2520"/>
              <a:t> in Revenue</a:t>
            </a:r>
            <a:r>
              <a:rPr baseline="30000" lang="en" sz="1800"/>
              <a:t>[9]</a:t>
            </a:r>
            <a:endParaRPr baseline="30000" sz="1800"/>
          </a:p>
          <a:p>
            <a:pPr indent="-458469" lvl="0" marL="457200" rtl="0" algn="l">
              <a:lnSpc>
                <a:spcPct val="115000"/>
              </a:lnSpc>
              <a:spcBef>
                <a:spcPts val="0"/>
              </a:spcBef>
              <a:spcAft>
                <a:spcPts val="0"/>
              </a:spcAft>
              <a:buSzPts val="3620"/>
              <a:buChar char="-"/>
            </a:pPr>
            <a:r>
              <a:rPr b="1" lang="en" sz="2520"/>
              <a:t>78%</a:t>
            </a:r>
            <a:r>
              <a:rPr lang="en" sz="2520"/>
              <a:t> millennials and Gen z population prefer inclusive brands</a:t>
            </a:r>
            <a:r>
              <a:rPr baseline="30000" lang="en" sz="1600"/>
              <a:t>[10]</a:t>
            </a:r>
            <a:endParaRPr baseline="30000" sz="1600"/>
          </a:p>
          <a:p>
            <a:pPr indent="-458469" lvl="0" marL="457200" rtl="0" algn="l">
              <a:lnSpc>
                <a:spcPct val="115000"/>
              </a:lnSpc>
              <a:spcBef>
                <a:spcPts val="0"/>
              </a:spcBef>
              <a:spcAft>
                <a:spcPts val="0"/>
              </a:spcAft>
              <a:buSzPts val="3620"/>
              <a:buChar char="-"/>
            </a:pPr>
            <a:r>
              <a:rPr lang="en" sz="2520"/>
              <a:t>Inclusive workplaces boost performance by </a:t>
            </a:r>
            <a:r>
              <a:rPr b="1" lang="en" sz="2520"/>
              <a:t>56%</a:t>
            </a:r>
            <a:r>
              <a:rPr baseline="30000" lang="en" sz="1620"/>
              <a:t>[11]</a:t>
            </a:r>
            <a:endParaRPr baseline="30000" sz="419"/>
          </a:p>
        </p:txBody>
      </p:sp>
      <p:sp>
        <p:nvSpPr>
          <p:cNvPr id="350" name="Google Shape;350;p33"/>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33"/>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p33"/>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3" name="Google Shape;353;p33"/>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 name="Google Shape;354;p33"/>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 name="Google Shape;355;p33"/>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 name="Google Shape;356;p33"/>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 name="Shape 360"/>
        <p:cNvGrpSpPr/>
        <p:nvPr/>
      </p:nvGrpSpPr>
      <p:grpSpPr>
        <a:xfrm>
          <a:off x="0" y="0"/>
          <a:ext cx="0" cy="0"/>
          <a:chOff x="0" y="0"/>
          <a:chExt cx="0" cy="0"/>
        </a:xfrm>
      </p:grpSpPr>
      <p:sp>
        <p:nvSpPr>
          <p:cNvPr id="361" name="Google Shape;361;p34"/>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p34"/>
          <p:cNvSpPr txBox="1"/>
          <p:nvPr>
            <p:ph type="ctrTitle"/>
          </p:nvPr>
        </p:nvSpPr>
        <p:spPr>
          <a:xfrm>
            <a:off x="314750" y="2032600"/>
            <a:ext cx="8520600" cy="133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3920"/>
              <a:t>How can I bring Inclusion through my Code?</a:t>
            </a:r>
            <a:endParaRPr b="1" sz="3920"/>
          </a:p>
        </p:txBody>
      </p:sp>
      <p:sp>
        <p:nvSpPr>
          <p:cNvPr id="363" name="Google Shape;363;p34"/>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 name="Google Shape;364;p34"/>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 name="Google Shape;365;p34"/>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34"/>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34"/>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 name="Google Shape;368;p34"/>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 name="Google Shape;369;p34"/>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370" name="Google Shape;370;p34"/>
          <p:cNvSpPr txBox="1"/>
          <p:nvPr/>
        </p:nvSpPr>
        <p:spPr>
          <a:xfrm>
            <a:off x="3202225" y="3859450"/>
            <a:ext cx="25539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#include &lt;inclusion.h&gt;</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6" name="Google Shape;37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7" name="Google Shape;377;p35"/>
          <p:cNvPicPr preferRelativeResize="0"/>
          <p:nvPr/>
        </p:nvPicPr>
        <p:blipFill>
          <a:blip r:embed="rId3">
            <a:alphaModFix/>
          </a:blip>
          <a:stretch>
            <a:fillRect/>
          </a:stretch>
        </p:blipFill>
        <p:spPr>
          <a:xfrm>
            <a:off x="0" y="30480"/>
            <a:ext cx="9144000" cy="508254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6"/>
          <p:cNvSpPr txBox="1"/>
          <p:nvPr>
            <p:ph type="ctrTitle"/>
          </p:nvPr>
        </p:nvSpPr>
        <p:spPr>
          <a:xfrm>
            <a:off x="311700" y="229025"/>
            <a:ext cx="8520600" cy="115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3900" u="sng"/>
              <a:t>Implementing Authentication Security Protocols</a:t>
            </a:r>
            <a:endParaRPr sz="3900" u="sng"/>
          </a:p>
        </p:txBody>
      </p:sp>
      <p:pic>
        <p:nvPicPr>
          <p:cNvPr id="383" name="Google Shape;383;p36"/>
          <p:cNvPicPr preferRelativeResize="0"/>
          <p:nvPr/>
        </p:nvPicPr>
        <p:blipFill>
          <a:blip r:embed="rId3">
            <a:alphaModFix/>
          </a:blip>
          <a:stretch>
            <a:fillRect/>
          </a:stretch>
        </p:blipFill>
        <p:spPr>
          <a:xfrm>
            <a:off x="3324575" y="1458725"/>
            <a:ext cx="5438425" cy="2050225"/>
          </a:xfrm>
          <a:prstGeom prst="rect">
            <a:avLst/>
          </a:prstGeom>
          <a:noFill/>
          <a:ln>
            <a:noFill/>
          </a:ln>
        </p:spPr>
      </p:pic>
      <p:pic>
        <p:nvPicPr>
          <p:cNvPr id="384" name="Google Shape;384;p36"/>
          <p:cNvPicPr preferRelativeResize="0"/>
          <p:nvPr/>
        </p:nvPicPr>
        <p:blipFill rotWithShape="1">
          <a:blip r:embed="rId4">
            <a:alphaModFix/>
          </a:blip>
          <a:srcRect b="4624" l="3901" r="0" t="11742"/>
          <a:stretch/>
        </p:blipFill>
        <p:spPr>
          <a:xfrm>
            <a:off x="799800" y="1382525"/>
            <a:ext cx="2357425" cy="3587100"/>
          </a:xfrm>
          <a:prstGeom prst="rect">
            <a:avLst/>
          </a:prstGeom>
          <a:noFill/>
          <a:ln cap="flat" cmpd="sng" w="9525">
            <a:solidFill>
              <a:schemeClr val="dk2"/>
            </a:solidFill>
            <a:prstDash val="solid"/>
            <a:round/>
            <a:headEnd len="sm" w="sm" type="none"/>
            <a:tailEnd len="sm" w="sm" type="none"/>
          </a:ln>
        </p:spPr>
      </p:pic>
      <p:pic>
        <p:nvPicPr>
          <p:cNvPr id="385" name="Google Shape;385;p36"/>
          <p:cNvPicPr preferRelativeResize="0"/>
          <p:nvPr/>
        </p:nvPicPr>
        <p:blipFill>
          <a:blip r:embed="rId5">
            <a:alphaModFix/>
          </a:blip>
          <a:stretch>
            <a:fillRect/>
          </a:stretch>
        </p:blipFill>
        <p:spPr>
          <a:xfrm>
            <a:off x="4041975" y="3548325"/>
            <a:ext cx="3970902" cy="1421300"/>
          </a:xfrm>
          <a:prstGeom prst="rect">
            <a:avLst/>
          </a:prstGeom>
          <a:noFill/>
          <a:ln>
            <a:noFill/>
          </a:ln>
        </p:spPr>
      </p:pic>
      <p:sp>
        <p:nvSpPr>
          <p:cNvPr id="386" name="Google Shape;386;p36"/>
          <p:cNvSpPr/>
          <p:nvPr/>
        </p:nvSpPr>
        <p:spPr>
          <a:xfrm>
            <a:off x="1180325" y="4639850"/>
            <a:ext cx="434400" cy="248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7"/>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 name="Google Shape;392;p37"/>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 name="Google Shape;393;p37"/>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 name="Google Shape;394;p37"/>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 name="Google Shape;395;p37"/>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37"/>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 name="Google Shape;397;p37"/>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8" name="Google Shape;398;p37"/>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399" name="Google Shape;399;p37"/>
          <p:cNvSpPr/>
          <p:nvPr/>
        </p:nvSpPr>
        <p:spPr>
          <a:xfrm>
            <a:off x="4055075" y="1424513"/>
            <a:ext cx="4774200" cy="281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Web Content Accessibility Guidelines (WCAG)</a:t>
            </a:r>
            <a:endParaRPr b="1" sz="1600"/>
          </a:p>
        </p:txBody>
      </p:sp>
      <p:pic>
        <p:nvPicPr>
          <p:cNvPr id="400" name="Google Shape;400;p37"/>
          <p:cNvPicPr preferRelativeResize="0"/>
          <p:nvPr/>
        </p:nvPicPr>
        <p:blipFill rotWithShape="1">
          <a:blip r:embed="rId3">
            <a:alphaModFix/>
          </a:blip>
          <a:srcRect b="0" l="7496" r="6724" t="0"/>
          <a:stretch/>
        </p:blipFill>
        <p:spPr>
          <a:xfrm>
            <a:off x="4058125" y="1424513"/>
            <a:ext cx="4774200" cy="2810401"/>
          </a:xfrm>
          <a:prstGeom prst="rect">
            <a:avLst/>
          </a:prstGeom>
          <a:noFill/>
          <a:ln>
            <a:noFill/>
          </a:ln>
        </p:spPr>
      </p:pic>
      <p:sp>
        <p:nvSpPr>
          <p:cNvPr id="401" name="Google Shape;401;p37"/>
          <p:cNvSpPr txBox="1"/>
          <p:nvPr/>
        </p:nvSpPr>
        <p:spPr>
          <a:xfrm>
            <a:off x="6281775" y="4641700"/>
            <a:ext cx="27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W3C Web Accessibility Initiative</a:t>
            </a:r>
            <a:endParaRPr/>
          </a:p>
        </p:txBody>
      </p:sp>
      <p:sp>
        <p:nvSpPr>
          <p:cNvPr id="402" name="Google Shape;402;p37"/>
          <p:cNvSpPr txBox="1"/>
          <p:nvPr/>
        </p:nvSpPr>
        <p:spPr>
          <a:xfrm>
            <a:off x="438200" y="1345875"/>
            <a:ext cx="3453300" cy="3150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AutoNum type="alphaLcParenR"/>
            </a:pPr>
            <a:r>
              <a:rPr lang="en" sz="2000">
                <a:solidFill>
                  <a:schemeClr val="dk1"/>
                </a:solidFill>
                <a:highlight>
                  <a:srgbClr val="FFFFFF"/>
                </a:highlight>
              </a:rPr>
              <a:t>Make Tech Products Keyboard Navigable</a:t>
            </a:r>
            <a:endParaRPr sz="2000">
              <a:solidFill>
                <a:schemeClr val="dk1"/>
              </a:solidFill>
              <a:highlight>
                <a:srgbClr val="FFFFFF"/>
              </a:highlight>
            </a:endParaRPr>
          </a:p>
          <a:p>
            <a:pPr indent="-355600" lvl="0" marL="457200" rtl="0" algn="l">
              <a:spcBef>
                <a:spcPts val="0"/>
              </a:spcBef>
              <a:spcAft>
                <a:spcPts val="0"/>
              </a:spcAft>
              <a:buClr>
                <a:schemeClr val="dk1"/>
              </a:buClr>
              <a:buSzPts val="2000"/>
              <a:buAutoNum type="alphaLcParenR"/>
            </a:pPr>
            <a:r>
              <a:rPr lang="en" sz="2000">
                <a:solidFill>
                  <a:schemeClr val="dk1"/>
                </a:solidFill>
                <a:highlight>
                  <a:srgbClr val="FFFFFF"/>
                </a:highlight>
              </a:rPr>
              <a:t>Provide text alternatives for media content </a:t>
            </a:r>
            <a:endParaRPr sz="2000">
              <a:solidFill>
                <a:schemeClr val="dk1"/>
              </a:solidFill>
              <a:highlight>
                <a:srgbClr val="FFFFFF"/>
              </a:highlight>
            </a:endParaRPr>
          </a:p>
          <a:p>
            <a:pPr indent="-355600" lvl="0" marL="457200" rtl="0" algn="l">
              <a:spcBef>
                <a:spcPts val="0"/>
              </a:spcBef>
              <a:spcAft>
                <a:spcPts val="0"/>
              </a:spcAft>
              <a:buClr>
                <a:schemeClr val="dk1"/>
              </a:buClr>
              <a:buSzPts val="2000"/>
              <a:buAutoNum type="alphaLcParenR"/>
            </a:pPr>
            <a:r>
              <a:rPr lang="en" sz="2000">
                <a:solidFill>
                  <a:schemeClr val="dk1"/>
                </a:solidFill>
                <a:highlight>
                  <a:srgbClr val="FFFFFF"/>
                </a:highlight>
              </a:rPr>
              <a:t>Incorporate </a:t>
            </a:r>
            <a:r>
              <a:rPr lang="en" sz="2000">
                <a:solidFill>
                  <a:schemeClr val="dk1"/>
                </a:solidFill>
                <a:highlight>
                  <a:srgbClr val="FFFFFF"/>
                </a:highlight>
              </a:rPr>
              <a:t>assistive</a:t>
            </a:r>
            <a:r>
              <a:rPr lang="en" sz="2000">
                <a:solidFill>
                  <a:schemeClr val="dk1"/>
                </a:solidFill>
                <a:highlight>
                  <a:srgbClr val="FFFFFF"/>
                </a:highlight>
              </a:rPr>
              <a:t> tech tools, like captions, text-to-speech, voice </a:t>
            </a:r>
            <a:r>
              <a:rPr lang="en" sz="2000">
                <a:solidFill>
                  <a:schemeClr val="dk1"/>
                </a:solidFill>
                <a:highlight>
                  <a:srgbClr val="FFFFFF"/>
                </a:highlight>
              </a:rPr>
              <a:t>recognition</a:t>
            </a:r>
            <a:r>
              <a:rPr lang="en" sz="2000">
                <a:solidFill>
                  <a:schemeClr val="dk1"/>
                </a:solidFill>
                <a:highlight>
                  <a:srgbClr val="FFFFFF"/>
                </a:highlight>
              </a:rPr>
              <a:t>, if needed.</a:t>
            </a:r>
            <a:endParaRPr sz="2000">
              <a:solidFill>
                <a:schemeClr val="dk1"/>
              </a:solidFill>
              <a:highlight>
                <a:srgbClr val="FFFFFF"/>
              </a:highlight>
            </a:endParaRPr>
          </a:p>
          <a:p>
            <a:pPr indent="0" lvl="0" marL="0" rtl="0" algn="l">
              <a:spcBef>
                <a:spcPts val="0"/>
              </a:spcBef>
              <a:spcAft>
                <a:spcPts val="0"/>
              </a:spcAft>
              <a:buNone/>
            </a:pPr>
            <a:r>
              <a:t/>
            </a:r>
            <a:endParaRPr sz="27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9"/>
                                        </p:tgtEl>
                                        <p:attrNameLst>
                                          <p:attrName>style.visibility</p:attrName>
                                        </p:attrNameLst>
                                      </p:cBhvr>
                                      <p:to>
                                        <p:strVal val="visible"/>
                                      </p:to>
                                    </p:set>
                                    <p:anim calcmode="lin" valueType="num">
                                      <p:cBhvr additive="base">
                                        <p:cTn dur="1000"/>
                                        <p:tgtEl>
                                          <p:spTgt spid="3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400"/>
                                        </p:tgtEl>
                                        <p:attrNameLst>
                                          <p:attrName>ppt_x</p:attrName>
                                        </p:attrNameLst>
                                      </p:cBhvr>
                                      <p:tavLst>
                                        <p:tav fmla="" tm="0">
                                          <p:val>
                                            <p:strVal val="#ppt_x"/>
                                          </p:val>
                                        </p:tav>
                                        <p:tav fmla="" tm="100000">
                                          <p:val>
                                            <p:strVal val="#ppt_x+1"/>
                                          </p:val>
                                        </p:tav>
                                      </p:tavLst>
                                    </p:anim>
                                    <p:set>
                                      <p:cBhvr>
                                        <p:cTn dur="1" fill="hold">
                                          <p:stCondLst>
                                            <p:cond delay="1000"/>
                                          </p:stCondLst>
                                        </p:cTn>
                                        <p:tgtEl>
                                          <p:spTgt spid="40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9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0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8"/>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p38"/>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 name="Google Shape;409;p38"/>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38"/>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 name="Google Shape;411;p38"/>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 name="Google Shape;412;p38"/>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 name="Google Shape;413;p38"/>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 name="Google Shape;414;p38"/>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415" name="Google Shape;415;p38"/>
          <p:cNvSpPr/>
          <p:nvPr/>
        </p:nvSpPr>
        <p:spPr>
          <a:xfrm>
            <a:off x="2184900" y="1434175"/>
            <a:ext cx="4780200" cy="253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Accessible Color Contrast</a:t>
            </a:r>
            <a:endParaRPr b="1" sz="1800"/>
          </a:p>
        </p:txBody>
      </p:sp>
      <p:pic>
        <p:nvPicPr>
          <p:cNvPr id="416" name="Google Shape;416;p38" title="Points scored"/>
          <p:cNvPicPr preferRelativeResize="0"/>
          <p:nvPr/>
        </p:nvPicPr>
        <p:blipFill rotWithShape="1">
          <a:blip r:embed="rId3">
            <a:alphaModFix/>
          </a:blip>
          <a:srcRect b="-2564" l="0" r="0" t="0"/>
          <a:stretch/>
        </p:blipFill>
        <p:spPr>
          <a:xfrm>
            <a:off x="356450" y="1452850"/>
            <a:ext cx="4121199" cy="2613500"/>
          </a:xfrm>
          <a:prstGeom prst="rect">
            <a:avLst/>
          </a:prstGeom>
          <a:noFill/>
          <a:ln cap="flat" cmpd="sng" w="19050">
            <a:solidFill>
              <a:schemeClr val="dk2"/>
            </a:solidFill>
            <a:prstDash val="solid"/>
            <a:round/>
            <a:headEnd len="sm" w="sm" type="none"/>
            <a:tailEnd len="sm" w="sm" type="none"/>
          </a:ln>
        </p:spPr>
      </p:pic>
      <p:pic>
        <p:nvPicPr>
          <p:cNvPr id="417" name="Google Shape;417;p38"/>
          <p:cNvPicPr preferRelativeResize="0"/>
          <p:nvPr/>
        </p:nvPicPr>
        <p:blipFill rotWithShape="1">
          <a:blip r:embed="rId4">
            <a:alphaModFix/>
          </a:blip>
          <a:srcRect b="0" l="2704" r="0" t="2267"/>
          <a:stretch/>
        </p:blipFill>
        <p:spPr>
          <a:xfrm>
            <a:off x="4521800" y="1443513"/>
            <a:ext cx="4182850" cy="2632174"/>
          </a:xfrm>
          <a:prstGeom prst="rect">
            <a:avLst/>
          </a:prstGeom>
          <a:noFill/>
          <a:ln cap="flat" cmpd="sng" w="19050">
            <a:solidFill>
              <a:schemeClr val="dk2"/>
            </a:solidFill>
            <a:prstDash val="solid"/>
            <a:round/>
            <a:headEnd len="sm" w="sm" type="none"/>
            <a:tailEnd len="sm" w="sm" type="none"/>
          </a:ln>
        </p:spPr>
      </p:pic>
      <p:sp>
        <p:nvSpPr>
          <p:cNvPr id="418" name="Google Shape;418;p38"/>
          <p:cNvSpPr txBox="1"/>
          <p:nvPr/>
        </p:nvSpPr>
        <p:spPr>
          <a:xfrm>
            <a:off x="373975" y="4075675"/>
            <a:ext cx="33888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Bar chart to normal eyes               </a:t>
            </a:r>
            <a:endParaRPr sz="1800">
              <a:solidFill>
                <a:schemeClr val="dk2"/>
              </a:solidFill>
            </a:endParaRPr>
          </a:p>
        </p:txBody>
      </p:sp>
      <p:sp>
        <p:nvSpPr>
          <p:cNvPr id="419" name="Google Shape;419;p38"/>
          <p:cNvSpPr txBox="1"/>
          <p:nvPr/>
        </p:nvSpPr>
        <p:spPr>
          <a:xfrm>
            <a:off x="4477650" y="4075675"/>
            <a:ext cx="45165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Same </a:t>
            </a:r>
            <a:r>
              <a:rPr lang="en" sz="1800">
                <a:solidFill>
                  <a:schemeClr val="dk2"/>
                </a:solidFill>
              </a:rPr>
              <a:t>chart to Green-Red color blindness               </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15"/>
                                        </p:tgtEl>
                                        <p:attrNameLst>
                                          <p:attrName>style.visibility</p:attrName>
                                        </p:attrNameLst>
                                      </p:cBhvr>
                                      <p:to>
                                        <p:strVal val="visible"/>
                                      </p:to>
                                    </p:set>
                                    <p:anim calcmode="lin" valueType="num">
                                      <p:cBhvr additive="base">
                                        <p:cTn dur="1000"/>
                                        <p:tgtEl>
                                          <p:spTgt spid="41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415"/>
                                        </p:tgtEl>
                                        <p:attrNameLst>
                                          <p:attrName>ppt_x</p:attrName>
                                        </p:attrNameLst>
                                      </p:cBhvr>
                                      <p:tavLst>
                                        <p:tav fmla="" tm="0">
                                          <p:val>
                                            <p:strVal val="#ppt_x"/>
                                          </p:val>
                                        </p:tav>
                                        <p:tav fmla="" tm="100000">
                                          <p:val>
                                            <p:strVal val="#ppt_x+1"/>
                                          </p:val>
                                        </p:tav>
                                      </p:tavLst>
                                    </p:anim>
                                    <p:set>
                                      <p:cBhvr>
                                        <p:cTn dur="1" fill="hold">
                                          <p:stCondLst>
                                            <p:cond delay="1000"/>
                                          </p:stCondLst>
                                        </p:cTn>
                                        <p:tgtEl>
                                          <p:spTgt spid="4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425" name="Google Shape;425;p3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426" name="Google Shape;426;p39"/>
          <p:cNvPicPr preferRelativeResize="0"/>
          <p:nvPr/>
        </p:nvPicPr>
        <p:blipFill>
          <a:blip r:embed="rId3">
            <a:alphaModFix/>
          </a:blip>
          <a:stretch>
            <a:fillRect/>
          </a:stretch>
        </p:blipFill>
        <p:spPr>
          <a:xfrm>
            <a:off x="0" y="17585"/>
            <a:ext cx="9144000" cy="51083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40"/>
          <p:cNvPicPr preferRelativeResize="0"/>
          <p:nvPr/>
        </p:nvPicPr>
        <p:blipFill>
          <a:blip r:embed="rId3">
            <a:alphaModFix/>
          </a:blip>
          <a:stretch>
            <a:fillRect/>
          </a:stretch>
        </p:blipFill>
        <p:spPr>
          <a:xfrm>
            <a:off x="650275" y="142250"/>
            <a:ext cx="7948500" cy="4810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1"/>
          <p:cNvSpPr txBox="1"/>
          <p:nvPr>
            <p:ph idx="1" type="body"/>
          </p:nvPr>
        </p:nvSpPr>
        <p:spPr>
          <a:xfrm>
            <a:off x="311700" y="1152475"/>
            <a:ext cx="8520600" cy="3678300"/>
          </a:xfrm>
          <a:prstGeom prst="rect">
            <a:avLst/>
          </a:prstGeom>
        </p:spPr>
        <p:txBody>
          <a:bodyPr anchorCtr="0" anchor="t" bIns="91425" lIns="91425" spcFirstLastPara="1" rIns="91425" wrap="square" tIns="91425">
            <a:noAutofit/>
          </a:bodyPr>
          <a:lstStyle/>
          <a:p>
            <a:pPr indent="-450850" lvl="0" marL="457200" rtl="0" algn="l">
              <a:spcBef>
                <a:spcPts val="0"/>
              </a:spcBef>
              <a:spcAft>
                <a:spcPts val="0"/>
              </a:spcAft>
              <a:buClr>
                <a:schemeClr val="dk1"/>
              </a:buClr>
              <a:buSzPts val="3500"/>
              <a:buAutoNum type="arabicPeriod"/>
            </a:pPr>
            <a:r>
              <a:rPr lang="en" sz="3500">
                <a:solidFill>
                  <a:schemeClr val="dk1"/>
                </a:solidFill>
              </a:rPr>
              <a:t>Using training/testing with cultural bias.</a:t>
            </a:r>
            <a:endParaRPr sz="3500">
              <a:solidFill>
                <a:schemeClr val="dk1"/>
              </a:solidFill>
            </a:endParaRPr>
          </a:p>
          <a:p>
            <a:pPr indent="-450850" lvl="0" marL="457200" rtl="0" algn="l">
              <a:spcBef>
                <a:spcPts val="0"/>
              </a:spcBef>
              <a:spcAft>
                <a:spcPts val="0"/>
              </a:spcAft>
              <a:buClr>
                <a:schemeClr val="dk1"/>
              </a:buClr>
              <a:buSzPts val="3500"/>
              <a:buAutoNum type="arabicPeriod"/>
            </a:pPr>
            <a:r>
              <a:rPr lang="en" sz="3500">
                <a:solidFill>
                  <a:schemeClr val="dk1"/>
                </a:solidFill>
              </a:rPr>
              <a:t>Systemic barriers</a:t>
            </a:r>
            <a:endParaRPr sz="3500">
              <a:solidFill>
                <a:schemeClr val="dk1"/>
              </a:solidFill>
            </a:endParaRPr>
          </a:p>
          <a:p>
            <a:pPr indent="-450850" lvl="0" marL="457200" rtl="0" algn="l">
              <a:spcBef>
                <a:spcPts val="0"/>
              </a:spcBef>
              <a:spcAft>
                <a:spcPts val="0"/>
              </a:spcAft>
              <a:buClr>
                <a:schemeClr val="dk1"/>
              </a:buClr>
              <a:buSzPts val="3500"/>
              <a:buAutoNum type="arabicPeriod"/>
            </a:pPr>
            <a:r>
              <a:rPr lang="en" sz="3500">
                <a:solidFill>
                  <a:schemeClr val="dk1"/>
                </a:solidFill>
              </a:rPr>
              <a:t>Exclusionary P</a:t>
            </a:r>
            <a:r>
              <a:rPr lang="en" sz="3500">
                <a:solidFill>
                  <a:schemeClr val="dk1"/>
                </a:solidFill>
              </a:rPr>
              <a:t>roduct</a:t>
            </a:r>
            <a:r>
              <a:rPr lang="en" sz="3500">
                <a:solidFill>
                  <a:schemeClr val="dk1"/>
                </a:solidFill>
              </a:rPr>
              <a:t> Designs</a:t>
            </a:r>
            <a:endParaRPr sz="3500">
              <a:solidFill>
                <a:schemeClr val="dk1"/>
              </a:solidFill>
            </a:endParaRPr>
          </a:p>
        </p:txBody>
      </p:sp>
      <p:sp>
        <p:nvSpPr>
          <p:cNvPr id="437" name="Google Shape;437;p41"/>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8" name="Google Shape;438;p41"/>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9" name="Google Shape;439;p41"/>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 name="Google Shape;440;p41"/>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1" name="Google Shape;441;p41"/>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2" name="Google Shape;442;p41"/>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 name="Google Shape;443;p41"/>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4" name="Google Shape;444;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BIAS IN TECH PRODUCTS</a:t>
            </a:r>
            <a:endParaRPr b="1" sz="262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75" name="Shape 75"/>
        <p:cNvGrpSpPr/>
        <p:nvPr/>
      </p:nvGrpSpPr>
      <p:grpSpPr>
        <a:xfrm>
          <a:off x="0" y="0"/>
          <a:ext cx="0" cy="0"/>
          <a:chOff x="0" y="0"/>
          <a:chExt cx="0" cy="0"/>
        </a:xfrm>
      </p:grpSpPr>
      <p:grpSp>
        <p:nvGrpSpPr>
          <p:cNvPr id="76" name="Google Shape;76;p15"/>
          <p:cNvGrpSpPr/>
          <p:nvPr/>
        </p:nvGrpSpPr>
        <p:grpSpPr>
          <a:xfrm>
            <a:off x="698000" y="611634"/>
            <a:ext cx="8095173" cy="3557041"/>
            <a:chOff x="698000" y="840234"/>
            <a:chExt cx="8095173" cy="3557041"/>
          </a:xfrm>
        </p:grpSpPr>
        <p:pic>
          <p:nvPicPr>
            <p:cNvPr id="77" name="Google Shape;77;p15"/>
            <p:cNvPicPr preferRelativeResize="0"/>
            <p:nvPr/>
          </p:nvPicPr>
          <p:blipFill rotWithShape="1">
            <a:blip r:embed="rId3">
              <a:alphaModFix amt="87000"/>
            </a:blip>
            <a:srcRect b="0" l="0" r="0" t="8130"/>
            <a:stretch/>
          </p:blipFill>
          <p:spPr>
            <a:xfrm>
              <a:off x="5285793" y="840234"/>
              <a:ext cx="3507380" cy="3547558"/>
            </a:xfrm>
            <a:prstGeom prst="rect">
              <a:avLst/>
            </a:prstGeom>
            <a:noFill/>
            <a:ln>
              <a:noFill/>
            </a:ln>
          </p:spPr>
        </p:pic>
        <p:pic>
          <p:nvPicPr>
            <p:cNvPr id="78" name="Google Shape;78;p15"/>
            <p:cNvPicPr preferRelativeResize="0"/>
            <p:nvPr/>
          </p:nvPicPr>
          <p:blipFill rotWithShape="1">
            <a:blip r:embed="rId4">
              <a:alphaModFix/>
            </a:blip>
            <a:srcRect b="14522" l="13631" r="13000" t="29598"/>
            <a:stretch/>
          </p:blipFill>
          <p:spPr>
            <a:xfrm>
              <a:off x="5497888" y="1264480"/>
              <a:ext cx="2627054" cy="2766838"/>
            </a:xfrm>
            <a:prstGeom prst="ellipse">
              <a:avLst/>
            </a:prstGeom>
            <a:noFill/>
            <a:ln>
              <a:noFill/>
            </a:ln>
          </p:spPr>
        </p:pic>
        <p:sp>
          <p:nvSpPr>
            <p:cNvPr id="79" name="Google Shape;79;p15"/>
            <p:cNvSpPr/>
            <p:nvPr/>
          </p:nvSpPr>
          <p:spPr>
            <a:xfrm>
              <a:off x="698000" y="849775"/>
              <a:ext cx="8082600" cy="3547500"/>
            </a:xfrm>
            <a:prstGeom prst="rect">
              <a:avLst/>
            </a:prstGeom>
            <a:no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rot="10800000">
              <a:off x="5031400" y="858975"/>
              <a:ext cx="254400" cy="264000"/>
            </a:xfrm>
            <a:prstGeom prst="rtTriangle">
              <a:avLst/>
            </a:prstGeom>
            <a:solidFill>
              <a:srgbClr val="FABB5A"/>
            </a:solidFill>
            <a:ln cap="flat" cmpd="sng" w="9525">
              <a:solidFill>
                <a:srgbClr val="FABB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81" name="Google Shape;81;p15"/>
          <p:cNvSpPr/>
          <p:nvPr/>
        </p:nvSpPr>
        <p:spPr>
          <a:xfrm>
            <a:off x="809900" y="2052775"/>
            <a:ext cx="4269000" cy="2115900"/>
          </a:xfrm>
          <a:prstGeom prst="rect">
            <a:avLst/>
          </a:prstGeom>
          <a:solidFill>
            <a:srgbClr val="FABB5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u="sng">
                <a:latin typeface="Lexend"/>
                <a:ea typeface="Lexend"/>
                <a:cs typeface="Lexend"/>
                <a:sym typeface="Lexend"/>
              </a:rPr>
              <a:t>SEJAL GUPTA (She/Her)</a:t>
            </a:r>
            <a:endParaRPr b="1" sz="1600" u="sng">
              <a:latin typeface="Lexend"/>
              <a:ea typeface="Lexend"/>
              <a:cs typeface="Lexend"/>
              <a:sym typeface="Lexend"/>
            </a:endParaRPr>
          </a:p>
          <a:p>
            <a:pPr indent="0" lvl="0" marL="0" rtl="0" algn="ctr">
              <a:spcBef>
                <a:spcPts val="0"/>
              </a:spcBef>
              <a:spcAft>
                <a:spcPts val="0"/>
              </a:spcAft>
              <a:buNone/>
            </a:pPr>
            <a:r>
              <a:t/>
            </a:r>
            <a:endParaRPr b="1" sz="1600">
              <a:latin typeface="Lexend"/>
              <a:ea typeface="Lexend"/>
              <a:cs typeface="Lexend"/>
              <a:sym typeface="Lexend"/>
            </a:endParaRPr>
          </a:p>
          <a:p>
            <a:pPr indent="-330200" lvl="0" marL="457200" rtl="0" algn="l">
              <a:spcBef>
                <a:spcPts val="0"/>
              </a:spcBef>
              <a:spcAft>
                <a:spcPts val="0"/>
              </a:spcAft>
              <a:buSzPts val="1600"/>
              <a:buFont typeface="Lexend"/>
              <a:buChar char="-"/>
            </a:pPr>
            <a:r>
              <a:rPr b="1" lang="en" sz="1600">
                <a:latin typeface="Lexend"/>
                <a:ea typeface="Lexend"/>
                <a:cs typeface="Lexend"/>
                <a:sym typeface="Lexend"/>
              </a:rPr>
              <a:t>Software Developer, India</a:t>
            </a:r>
            <a:endParaRPr b="1" sz="1600">
              <a:latin typeface="Lexend"/>
              <a:ea typeface="Lexend"/>
              <a:cs typeface="Lexend"/>
              <a:sym typeface="Lexend"/>
            </a:endParaRPr>
          </a:p>
          <a:p>
            <a:pPr indent="-330200" lvl="0" marL="457200" rtl="0" algn="l">
              <a:spcBef>
                <a:spcPts val="0"/>
              </a:spcBef>
              <a:spcAft>
                <a:spcPts val="0"/>
              </a:spcAft>
              <a:buSzPts val="1600"/>
              <a:buFont typeface="Lexend"/>
              <a:buChar char="-"/>
            </a:pPr>
            <a:r>
              <a:rPr b="1" lang="en" sz="1600">
                <a:latin typeface="Lexend"/>
                <a:ea typeface="Lexend"/>
                <a:cs typeface="Lexend"/>
                <a:sym typeface="Lexend"/>
              </a:rPr>
              <a:t>Founder @ WIT++: Women in Tech</a:t>
            </a:r>
            <a:endParaRPr b="1" sz="1600">
              <a:latin typeface="Lexend"/>
              <a:ea typeface="Lexend"/>
              <a:cs typeface="Lexend"/>
              <a:sym typeface="Lexend"/>
            </a:endParaRPr>
          </a:p>
          <a:p>
            <a:pPr indent="-330200" lvl="0" marL="457200" rtl="0" algn="l">
              <a:spcBef>
                <a:spcPts val="0"/>
              </a:spcBef>
              <a:spcAft>
                <a:spcPts val="0"/>
              </a:spcAft>
              <a:buSzPts val="1600"/>
              <a:buFont typeface="Lexend"/>
              <a:buChar char="-"/>
            </a:pPr>
            <a:r>
              <a:rPr b="1" lang="en" sz="1600">
                <a:latin typeface="Lexend"/>
                <a:ea typeface="Lexend"/>
                <a:cs typeface="Lexend"/>
                <a:sym typeface="Lexend"/>
              </a:rPr>
              <a:t>Enthusiastic about Green Computing</a:t>
            </a:r>
            <a:endParaRPr b="1" sz="1600">
              <a:latin typeface="Lexend"/>
              <a:ea typeface="Lexend"/>
              <a:cs typeface="Lexend"/>
              <a:sym typeface="Lexend"/>
            </a:endParaRPr>
          </a:p>
          <a:p>
            <a:pPr indent="-330200" lvl="0" marL="457200" rtl="0" algn="l">
              <a:spcBef>
                <a:spcPts val="0"/>
              </a:spcBef>
              <a:spcAft>
                <a:spcPts val="0"/>
              </a:spcAft>
              <a:buSzPts val="1600"/>
              <a:buFont typeface="Lexend"/>
              <a:buChar char="-"/>
            </a:pPr>
            <a:r>
              <a:rPr b="1" lang="en" sz="1600">
                <a:latin typeface="Lexend"/>
                <a:ea typeface="Lexend"/>
                <a:cs typeface="Lexend"/>
                <a:sym typeface="Lexend"/>
              </a:rPr>
              <a:t>Tea Sommelier☕;Blogger</a:t>
            </a:r>
            <a:r>
              <a:rPr b="1" lang="en" sz="1600">
                <a:latin typeface="Lexend"/>
                <a:ea typeface="Lexend"/>
                <a:cs typeface="Lexend"/>
                <a:sym typeface="Lexend"/>
              </a:rPr>
              <a:t>📝</a:t>
            </a:r>
            <a:endParaRPr b="1" sz="1600">
              <a:latin typeface="Lexend"/>
              <a:ea typeface="Lexend"/>
              <a:cs typeface="Lexend"/>
              <a:sym typeface="Lexend"/>
            </a:endParaRPr>
          </a:p>
        </p:txBody>
      </p:sp>
      <p:sp>
        <p:nvSpPr>
          <p:cNvPr id="82" name="Google Shape;82;p15"/>
          <p:cNvSpPr txBox="1"/>
          <p:nvPr/>
        </p:nvSpPr>
        <p:spPr>
          <a:xfrm>
            <a:off x="698000" y="713100"/>
            <a:ext cx="4269000" cy="108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u="sng">
                <a:solidFill>
                  <a:schemeClr val="dk1"/>
                </a:solidFill>
              </a:rPr>
              <a:t>CODE &amp; CULTURE</a:t>
            </a:r>
            <a:endParaRPr b="1" sz="3000" u="sng">
              <a:solidFill>
                <a:schemeClr val="dk1"/>
              </a:solidFill>
            </a:endParaRPr>
          </a:p>
          <a:p>
            <a:pPr indent="0" lvl="0" marL="0" rtl="0" algn="ctr">
              <a:spcBef>
                <a:spcPts val="0"/>
              </a:spcBef>
              <a:spcAft>
                <a:spcPts val="0"/>
              </a:spcAft>
              <a:buNone/>
            </a:pPr>
            <a:r>
              <a:rPr lang="en" sz="2100">
                <a:solidFill>
                  <a:schemeClr val="dk2"/>
                </a:solidFill>
                <a:latin typeface="Lexend"/>
                <a:ea typeface="Lexend"/>
                <a:cs typeface="Lexend"/>
                <a:sym typeface="Lexend"/>
              </a:rPr>
              <a:t>Crafting Innovation Through Diversity</a:t>
            </a:r>
            <a:endParaRPr sz="2100">
              <a:solidFill>
                <a:schemeClr val="dk2"/>
              </a:solidFill>
              <a:latin typeface="Lexend"/>
              <a:ea typeface="Lexend"/>
              <a:cs typeface="Lexend"/>
              <a:sym typeface="Lexen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2"/>
          <p:cNvSpPr txBox="1"/>
          <p:nvPr>
            <p:ph idx="1" type="subTitle"/>
          </p:nvPr>
        </p:nvSpPr>
        <p:spPr>
          <a:xfrm>
            <a:off x="688000" y="1203350"/>
            <a:ext cx="3393600" cy="324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 </a:t>
            </a:r>
            <a:endParaRPr/>
          </a:p>
          <a:p>
            <a:pPr indent="0" lvl="0" marL="0" rtl="0" algn="ctr">
              <a:spcBef>
                <a:spcPts val="0"/>
              </a:spcBef>
              <a:spcAft>
                <a:spcPts val="0"/>
              </a:spcAft>
              <a:buNone/>
            </a:pPr>
            <a:r>
              <a:rPr lang="en"/>
              <a:t>A culturally diverse team helps avoid missteps that alienate or offend global users.</a:t>
            </a:r>
            <a:endParaRPr/>
          </a:p>
        </p:txBody>
      </p:sp>
      <p:pic>
        <p:nvPicPr>
          <p:cNvPr id="450" name="Google Shape;450;p42"/>
          <p:cNvPicPr preferRelativeResize="0"/>
          <p:nvPr/>
        </p:nvPicPr>
        <p:blipFill>
          <a:blip r:embed="rId3">
            <a:alphaModFix/>
          </a:blip>
          <a:stretch>
            <a:fillRect/>
          </a:stretch>
        </p:blipFill>
        <p:spPr>
          <a:xfrm>
            <a:off x="4446200" y="1203352"/>
            <a:ext cx="4327325" cy="3248175"/>
          </a:xfrm>
          <a:prstGeom prst="rect">
            <a:avLst/>
          </a:prstGeom>
          <a:noFill/>
          <a:ln>
            <a:noFill/>
          </a:ln>
        </p:spPr>
      </p:pic>
      <p:sp>
        <p:nvSpPr>
          <p:cNvPr id="451" name="Google Shape;451;p42"/>
          <p:cNvSpPr txBox="1"/>
          <p:nvPr/>
        </p:nvSpPr>
        <p:spPr>
          <a:xfrm>
            <a:off x="0" y="228600"/>
            <a:ext cx="91440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chemeClr val="dk2"/>
                </a:solidFill>
              </a:rPr>
              <a:t>Case Study: Snapchat’s Filter Controversy</a:t>
            </a:r>
            <a:endParaRPr b="1" sz="3100">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3"/>
          <p:cNvSpPr txBox="1"/>
          <p:nvPr/>
        </p:nvSpPr>
        <p:spPr>
          <a:xfrm>
            <a:off x="0" y="228600"/>
            <a:ext cx="91440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chemeClr val="dk2"/>
                </a:solidFill>
              </a:rPr>
              <a:t>Case Study: Addition of They/Them Pronoun</a:t>
            </a:r>
            <a:endParaRPr b="1" sz="3100">
              <a:solidFill>
                <a:schemeClr val="dk2"/>
              </a:solidFill>
            </a:endParaRPr>
          </a:p>
        </p:txBody>
      </p:sp>
      <p:pic>
        <p:nvPicPr>
          <p:cNvPr id="457" name="Google Shape;457;p43"/>
          <p:cNvPicPr preferRelativeResize="0"/>
          <p:nvPr/>
        </p:nvPicPr>
        <p:blipFill>
          <a:blip r:embed="rId3">
            <a:alphaModFix/>
          </a:blip>
          <a:stretch>
            <a:fillRect/>
          </a:stretch>
        </p:blipFill>
        <p:spPr>
          <a:xfrm>
            <a:off x="382450" y="1181100"/>
            <a:ext cx="6047402" cy="2473163"/>
          </a:xfrm>
          <a:prstGeom prst="rect">
            <a:avLst/>
          </a:prstGeom>
          <a:noFill/>
          <a:ln>
            <a:noFill/>
          </a:ln>
        </p:spPr>
      </p:pic>
      <p:pic>
        <p:nvPicPr>
          <p:cNvPr id="458" name="Google Shape;458;p43"/>
          <p:cNvPicPr preferRelativeResize="0"/>
          <p:nvPr/>
        </p:nvPicPr>
        <p:blipFill rotWithShape="1">
          <a:blip r:embed="rId4">
            <a:alphaModFix/>
          </a:blip>
          <a:srcRect b="15696" l="32127" r="31744" t="15908"/>
          <a:stretch/>
        </p:blipFill>
        <p:spPr>
          <a:xfrm>
            <a:off x="6429850" y="1581625"/>
            <a:ext cx="1992501" cy="1980225"/>
          </a:xfrm>
          <a:prstGeom prst="rect">
            <a:avLst/>
          </a:prstGeom>
          <a:noFill/>
          <a:ln>
            <a:noFill/>
          </a:ln>
        </p:spPr>
      </p:pic>
      <p:sp>
        <p:nvSpPr>
          <p:cNvPr id="459" name="Google Shape;459;p43"/>
          <p:cNvSpPr txBox="1"/>
          <p:nvPr/>
        </p:nvSpPr>
        <p:spPr>
          <a:xfrm>
            <a:off x="517600" y="3723725"/>
            <a:ext cx="8425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highlight>
                  <a:srgbClr val="FFFFFF"/>
                </a:highlight>
              </a:rPr>
              <a:t>“</a:t>
            </a:r>
            <a:r>
              <a:rPr lang="en" sz="2400">
                <a:solidFill>
                  <a:schemeClr val="dk2"/>
                </a:solidFill>
                <a:highlight>
                  <a:srgbClr val="FFFFFF"/>
                </a:highlight>
              </a:rPr>
              <a:t>Clearly members want to feel empowered about how they self-identify</a:t>
            </a:r>
            <a:r>
              <a:rPr lang="en" sz="2000">
                <a:solidFill>
                  <a:schemeClr val="dk1"/>
                </a:solidFill>
                <a:highlight>
                  <a:srgbClr val="FFFFFF"/>
                </a:highlight>
              </a:rPr>
              <a:t>" </a:t>
            </a:r>
            <a:r>
              <a:rPr lang="en" sz="2000">
                <a:solidFill>
                  <a:schemeClr val="dk1"/>
                </a:solidFill>
                <a:highlight>
                  <a:srgbClr val="FFFFFF"/>
                </a:highlight>
              </a:rPr>
              <a:t>Bef Ayenew, Head of Engineering for Identity</a:t>
            </a:r>
            <a:endParaRPr sz="2600">
              <a:solidFill>
                <a:schemeClr val="dk1"/>
              </a:solidFill>
              <a:highlight>
                <a:srgbClr val="FFFFFF"/>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4"/>
          <p:cNvSpPr txBox="1"/>
          <p:nvPr>
            <p:ph type="ctrTitle"/>
          </p:nvPr>
        </p:nvSpPr>
        <p:spPr>
          <a:xfrm>
            <a:off x="311700" y="239100"/>
            <a:ext cx="8520600" cy="67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180"/>
              <a:t>Cultural Bias in Code</a:t>
            </a:r>
            <a:endParaRPr sz="4180"/>
          </a:p>
        </p:txBody>
      </p:sp>
      <p:sp>
        <p:nvSpPr>
          <p:cNvPr id="465" name="Google Shape;465;p44"/>
          <p:cNvSpPr txBox="1"/>
          <p:nvPr/>
        </p:nvSpPr>
        <p:spPr>
          <a:xfrm>
            <a:off x="5657800" y="2932800"/>
            <a:ext cx="33696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rPr>
              <a:t>Neglecting non-binary users</a:t>
            </a:r>
            <a:endParaRPr sz="1700">
              <a:solidFill>
                <a:schemeClr val="dk2"/>
              </a:solidFill>
            </a:endParaRPr>
          </a:p>
        </p:txBody>
      </p:sp>
      <p:sp>
        <p:nvSpPr>
          <p:cNvPr id="466" name="Google Shape;466;p44"/>
          <p:cNvSpPr txBox="1"/>
          <p:nvPr/>
        </p:nvSpPr>
        <p:spPr>
          <a:xfrm>
            <a:off x="5596800" y="2030950"/>
            <a:ext cx="33696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rPr>
              <a:t>Neglecting other cultural holidays and traditions.</a:t>
            </a:r>
            <a:endParaRPr sz="1700">
              <a:solidFill>
                <a:schemeClr val="dk2"/>
              </a:solidFill>
            </a:endParaRPr>
          </a:p>
        </p:txBody>
      </p:sp>
      <p:sp>
        <p:nvSpPr>
          <p:cNvPr id="467" name="Google Shape;467;p44"/>
          <p:cNvSpPr txBox="1"/>
          <p:nvPr/>
        </p:nvSpPr>
        <p:spPr>
          <a:xfrm>
            <a:off x="5657800" y="3534100"/>
            <a:ext cx="33696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rPr>
              <a:t>Alienating</a:t>
            </a:r>
            <a:r>
              <a:rPr lang="en" sz="1700">
                <a:solidFill>
                  <a:schemeClr val="dk2"/>
                </a:solidFill>
              </a:rPr>
              <a:t> on ethnicity </a:t>
            </a:r>
            <a:endParaRPr sz="1700">
              <a:solidFill>
                <a:schemeClr val="dk2"/>
              </a:solidFill>
            </a:endParaRPr>
          </a:p>
        </p:txBody>
      </p:sp>
      <p:sp>
        <p:nvSpPr>
          <p:cNvPr id="468" name="Google Shape;468;p44"/>
          <p:cNvSpPr txBox="1"/>
          <p:nvPr/>
        </p:nvSpPr>
        <p:spPr>
          <a:xfrm>
            <a:off x="5657800" y="4092400"/>
            <a:ext cx="33696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rPr>
              <a:t>Assuming Western Date formats</a:t>
            </a:r>
            <a:endParaRPr sz="1700">
              <a:solidFill>
                <a:schemeClr val="dk2"/>
              </a:solidFill>
            </a:endParaRPr>
          </a:p>
        </p:txBody>
      </p:sp>
      <p:pic>
        <p:nvPicPr>
          <p:cNvPr id="469" name="Google Shape;469;p44"/>
          <p:cNvPicPr preferRelativeResize="0"/>
          <p:nvPr/>
        </p:nvPicPr>
        <p:blipFill rotWithShape="1">
          <a:blip r:embed="rId3">
            <a:alphaModFix/>
          </a:blip>
          <a:srcRect b="28412" l="0" r="20325" t="0"/>
          <a:stretch/>
        </p:blipFill>
        <p:spPr>
          <a:xfrm>
            <a:off x="230675" y="845175"/>
            <a:ext cx="4983976" cy="4166175"/>
          </a:xfrm>
          <a:prstGeom prst="rect">
            <a:avLst/>
          </a:prstGeom>
          <a:noFill/>
          <a:ln cap="flat" cmpd="sng" w="19050">
            <a:solidFill>
              <a:schemeClr val="dk2"/>
            </a:solidFill>
            <a:prstDash val="solid"/>
            <a:round/>
            <a:headEnd len="sm" w="sm" type="none"/>
            <a:tailEnd len="sm" w="sm" type="none"/>
          </a:ln>
        </p:spPr>
      </p:pic>
      <p:cxnSp>
        <p:nvCxnSpPr>
          <p:cNvPr id="470" name="Google Shape;470;p44"/>
          <p:cNvCxnSpPr/>
          <p:nvPr/>
        </p:nvCxnSpPr>
        <p:spPr>
          <a:xfrm>
            <a:off x="4264750" y="3705788"/>
            <a:ext cx="1445400" cy="17700"/>
          </a:xfrm>
          <a:prstGeom prst="straightConnector1">
            <a:avLst/>
          </a:prstGeom>
          <a:noFill/>
          <a:ln cap="flat" cmpd="sng" w="19050">
            <a:solidFill>
              <a:srgbClr val="F1C232"/>
            </a:solidFill>
            <a:prstDash val="solid"/>
            <a:round/>
            <a:headEnd len="med" w="med" type="oval"/>
            <a:tailEnd len="med" w="med" type="triangle"/>
          </a:ln>
        </p:spPr>
      </p:cxnSp>
      <p:cxnSp>
        <p:nvCxnSpPr>
          <p:cNvPr id="471" name="Google Shape;471;p44"/>
          <p:cNvCxnSpPr>
            <a:endCxn id="466" idx="1"/>
          </p:cNvCxnSpPr>
          <p:nvPr/>
        </p:nvCxnSpPr>
        <p:spPr>
          <a:xfrm flipH="1" rot="10800000">
            <a:off x="4259100" y="2310550"/>
            <a:ext cx="1337700" cy="7200"/>
          </a:xfrm>
          <a:prstGeom prst="straightConnector1">
            <a:avLst/>
          </a:prstGeom>
          <a:noFill/>
          <a:ln cap="flat" cmpd="sng" w="19050">
            <a:solidFill>
              <a:srgbClr val="F1C232"/>
            </a:solidFill>
            <a:prstDash val="solid"/>
            <a:round/>
            <a:headEnd len="med" w="med" type="oval"/>
            <a:tailEnd len="med" w="med" type="triangle"/>
          </a:ln>
        </p:spPr>
      </p:cxnSp>
      <p:cxnSp>
        <p:nvCxnSpPr>
          <p:cNvPr id="472" name="Google Shape;472;p44"/>
          <p:cNvCxnSpPr>
            <a:endCxn id="465" idx="1"/>
          </p:cNvCxnSpPr>
          <p:nvPr/>
        </p:nvCxnSpPr>
        <p:spPr>
          <a:xfrm>
            <a:off x="4264600" y="3075450"/>
            <a:ext cx="1393200" cy="8100"/>
          </a:xfrm>
          <a:prstGeom prst="straightConnector1">
            <a:avLst/>
          </a:prstGeom>
          <a:noFill/>
          <a:ln cap="flat" cmpd="sng" w="19050">
            <a:solidFill>
              <a:srgbClr val="F1C232"/>
            </a:solidFill>
            <a:prstDash val="solid"/>
            <a:round/>
            <a:headEnd len="med" w="med" type="oval"/>
            <a:tailEnd len="med" w="med" type="triangle"/>
          </a:ln>
        </p:spPr>
      </p:cxnSp>
      <p:cxnSp>
        <p:nvCxnSpPr>
          <p:cNvPr id="473" name="Google Shape;473;p44"/>
          <p:cNvCxnSpPr/>
          <p:nvPr/>
        </p:nvCxnSpPr>
        <p:spPr>
          <a:xfrm>
            <a:off x="4238500" y="4234288"/>
            <a:ext cx="1445400" cy="17700"/>
          </a:xfrm>
          <a:prstGeom prst="straightConnector1">
            <a:avLst/>
          </a:prstGeom>
          <a:noFill/>
          <a:ln cap="flat" cmpd="sng" w="19050">
            <a:solidFill>
              <a:srgbClr val="F1C232"/>
            </a:solidFill>
            <a:prstDash val="solid"/>
            <a:round/>
            <a:headEnd len="med" w="med" type="oval"/>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7" name="Shape 477"/>
        <p:cNvGrpSpPr/>
        <p:nvPr/>
      </p:nvGrpSpPr>
      <p:grpSpPr>
        <a:xfrm>
          <a:off x="0" y="0"/>
          <a:ext cx="0" cy="0"/>
          <a:chOff x="0" y="0"/>
          <a:chExt cx="0" cy="0"/>
        </a:xfrm>
      </p:grpSpPr>
      <p:sp>
        <p:nvSpPr>
          <p:cNvPr id="478" name="Google Shape;47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79" name="Google Shape;479;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0" name="Google Shape;480;p45"/>
          <p:cNvPicPr preferRelativeResize="0"/>
          <p:nvPr/>
        </p:nvPicPr>
        <p:blipFill>
          <a:blip r:embed="rId3">
            <a:alphaModFix/>
          </a:blip>
          <a:stretch>
            <a:fillRect/>
          </a:stretch>
        </p:blipFill>
        <p:spPr>
          <a:xfrm>
            <a:off x="0" y="179075"/>
            <a:ext cx="9144000" cy="47853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6"/>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6" name="Google Shape;486;p46"/>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 name="Google Shape;487;p46"/>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8" name="Google Shape;488;p46"/>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9" name="Google Shape;489;p46"/>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0" name="Google Shape;490;p46"/>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1" name="Google Shape;491;p46"/>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2" name="Google Shape;492;p46"/>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Diversity Beyond Numbers</a:t>
            </a:r>
            <a:endParaRPr b="1" sz="2620"/>
          </a:p>
        </p:txBody>
      </p:sp>
      <p:pic>
        <p:nvPicPr>
          <p:cNvPr id="493" name="Google Shape;493;p46"/>
          <p:cNvPicPr preferRelativeResize="0"/>
          <p:nvPr/>
        </p:nvPicPr>
        <p:blipFill rotWithShape="1">
          <a:blip r:embed="rId3">
            <a:alphaModFix/>
          </a:blip>
          <a:srcRect b="25481" l="0" r="0" t="38496"/>
          <a:stretch/>
        </p:blipFill>
        <p:spPr>
          <a:xfrm>
            <a:off x="293475" y="1794300"/>
            <a:ext cx="8557051" cy="2365625"/>
          </a:xfrm>
          <a:prstGeom prst="rect">
            <a:avLst/>
          </a:prstGeom>
          <a:noFill/>
          <a:ln>
            <a:noFill/>
          </a:ln>
        </p:spPr>
      </p:pic>
      <p:sp>
        <p:nvSpPr>
          <p:cNvPr id="494" name="Google Shape;494;p46"/>
          <p:cNvSpPr/>
          <p:nvPr/>
        </p:nvSpPr>
        <p:spPr>
          <a:xfrm>
            <a:off x="1010825" y="3341425"/>
            <a:ext cx="14010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700">
                <a:solidFill>
                  <a:schemeClr val="dk1"/>
                </a:solidFill>
              </a:rPr>
              <a:t>Hiring Mindfully</a:t>
            </a:r>
            <a:endParaRPr b="1" sz="1700"/>
          </a:p>
        </p:txBody>
      </p:sp>
      <p:sp>
        <p:nvSpPr>
          <p:cNvPr id="495" name="Google Shape;495;p46"/>
          <p:cNvSpPr/>
          <p:nvPr/>
        </p:nvSpPr>
        <p:spPr>
          <a:xfrm>
            <a:off x="2936975" y="3341425"/>
            <a:ext cx="14010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chemeClr val="dk1"/>
                </a:solidFill>
              </a:rPr>
              <a:t>Know your Audience</a:t>
            </a:r>
            <a:endParaRPr b="1" sz="1700"/>
          </a:p>
        </p:txBody>
      </p:sp>
      <p:sp>
        <p:nvSpPr>
          <p:cNvPr id="496" name="Google Shape;496;p46"/>
          <p:cNvSpPr/>
          <p:nvPr/>
        </p:nvSpPr>
        <p:spPr>
          <a:xfrm>
            <a:off x="4880350" y="3341425"/>
            <a:ext cx="14010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t>Respect &amp;</a:t>
            </a:r>
            <a:endParaRPr b="1" sz="1700"/>
          </a:p>
          <a:p>
            <a:pPr indent="0" lvl="0" marL="0" rtl="0" algn="l">
              <a:spcBef>
                <a:spcPts val="0"/>
              </a:spcBef>
              <a:spcAft>
                <a:spcPts val="0"/>
              </a:spcAft>
              <a:buNone/>
            </a:pPr>
            <a:r>
              <a:rPr b="1" lang="en" sz="1700"/>
              <a:t>belonging</a:t>
            </a:r>
            <a:endParaRPr b="1" sz="1700"/>
          </a:p>
        </p:txBody>
      </p:sp>
      <p:sp>
        <p:nvSpPr>
          <p:cNvPr id="497" name="Google Shape;497;p46"/>
          <p:cNvSpPr/>
          <p:nvPr/>
        </p:nvSpPr>
        <p:spPr>
          <a:xfrm>
            <a:off x="6771525" y="3341425"/>
            <a:ext cx="13194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t>Investing </a:t>
            </a:r>
            <a:r>
              <a:rPr b="1" lang="en" sz="1700"/>
              <a:t>in</a:t>
            </a:r>
            <a:r>
              <a:rPr b="1" lang="en" sz="1700"/>
              <a:t> D&amp;I</a:t>
            </a:r>
            <a:endParaRPr b="1" sz="17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7"/>
          <p:cNvSpPr txBox="1"/>
          <p:nvPr>
            <p:ph idx="1" type="body"/>
          </p:nvPr>
        </p:nvSpPr>
        <p:spPr>
          <a:xfrm>
            <a:off x="311700" y="560725"/>
            <a:ext cx="8520600" cy="40080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3100">
                <a:latin typeface="Poppins"/>
                <a:ea typeface="Poppins"/>
                <a:cs typeface="Poppins"/>
                <a:sym typeface="Poppins"/>
              </a:rPr>
              <a:t>“When we prioritize diversity, we’re not just building better technology; we’re building a more equitable future”</a:t>
            </a:r>
            <a:endParaRPr sz="3100">
              <a:latin typeface="Poppins"/>
              <a:ea typeface="Poppins"/>
              <a:cs typeface="Poppins"/>
              <a:sym typeface="Poppins"/>
            </a:endParaRPr>
          </a:p>
        </p:txBody>
      </p:sp>
      <p:sp>
        <p:nvSpPr>
          <p:cNvPr id="503" name="Google Shape;503;p47"/>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4" name="Google Shape;504;p47"/>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5" name="Google Shape;505;p47"/>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6" name="Google Shape;506;p47"/>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7" name="Google Shape;507;p47"/>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8" name="Google Shape;508;p47"/>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9" name="Google Shape;509;p47"/>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0" name="Google Shape;510;p47"/>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Diversity Beyond Numbers</a:t>
            </a:r>
            <a:endParaRPr b="1" sz="262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8"/>
          <p:cNvSpPr txBox="1"/>
          <p:nvPr>
            <p:ph idx="1" type="body"/>
          </p:nvPr>
        </p:nvSpPr>
        <p:spPr>
          <a:xfrm>
            <a:off x="311700" y="560725"/>
            <a:ext cx="8520600" cy="40080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3100">
                <a:latin typeface="Poppins"/>
                <a:ea typeface="Poppins"/>
                <a:cs typeface="Poppins"/>
                <a:sym typeface="Poppins"/>
              </a:rPr>
              <a:t>“</a:t>
            </a:r>
            <a:r>
              <a:rPr lang="en" sz="3100">
                <a:latin typeface="Poppins"/>
                <a:ea typeface="Poppins"/>
                <a:cs typeface="Poppins"/>
                <a:sym typeface="Poppins"/>
              </a:rPr>
              <a:t>Inclusion is not an option - it’s essential for building tech that truly serves all.</a:t>
            </a:r>
            <a:r>
              <a:rPr lang="en" sz="3100">
                <a:latin typeface="Poppins"/>
                <a:ea typeface="Poppins"/>
                <a:cs typeface="Poppins"/>
                <a:sym typeface="Poppins"/>
              </a:rPr>
              <a:t>”</a:t>
            </a:r>
            <a:endParaRPr sz="3100">
              <a:latin typeface="Poppins"/>
              <a:ea typeface="Poppins"/>
              <a:cs typeface="Poppins"/>
              <a:sym typeface="Poppins"/>
            </a:endParaRPr>
          </a:p>
        </p:txBody>
      </p:sp>
      <p:sp>
        <p:nvSpPr>
          <p:cNvPr id="516" name="Google Shape;516;p48"/>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7" name="Google Shape;517;p48"/>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8" name="Google Shape;518;p48"/>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9" name="Google Shape;519;p48"/>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0" name="Google Shape;520;p48"/>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1" name="Google Shape;521;p48"/>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2" name="Google Shape;522;p48"/>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3" name="Google Shape;523;p48"/>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Diversity Beyond Numbers</a:t>
            </a:r>
            <a:endParaRPr b="1" sz="262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sz="1400"/>
              <a:t>[</a:t>
            </a:r>
            <a:r>
              <a:rPr lang="en" sz="1400">
                <a:solidFill>
                  <a:schemeClr val="dk1"/>
                </a:solidFill>
              </a:rPr>
              <a:t>1] Sage Journal:</a:t>
            </a:r>
            <a:r>
              <a:rPr lang="en" sz="1400"/>
              <a:t> </a:t>
            </a:r>
            <a:r>
              <a:rPr lang="en" sz="1400" u="sng">
                <a:solidFill>
                  <a:schemeClr val="hlink"/>
                </a:solidFill>
                <a:hlinkClick r:id="rId3"/>
              </a:rPr>
              <a:t>https://journals.sagepub.com/doi/10.1177/17496020211037259</a:t>
            </a:r>
            <a:r>
              <a:rPr lang="en" sz="1400"/>
              <a:t> </a:t>
            </a:r>
            <a:endParaRPr sz="1400"/>
          </a:p>
          <a:p>
            <a:pPr indent="0" lvl="0" marL="0" rtl="0" algn="l">
              <a:lnSpc>
                <a:spcPct val="100000"/>
              </a:lnSpc>
              <a:spcBef>
                <a:spcPts val="1200"/>
              </a:spcBef>
              <a:spcAft>
                <a:spcPts val="0"/>
              </a:spcAft>
              <a:buNone/>
            </a:pPr>
            <a:r>
              <a:rPr lang="en" sz="1400">
                <a:solidFill>
                  <a:schemeClr val="dk1"/>
                </a:solidFill>
              </a:rPr>
              <a:t>[2] </a:t>
            </a:r>
            <a:r>
              <a:rPr lang="en" sz="1400">
                <a:solidFill>
                  <a:schemeClr val="dk1"/>
                </a:solidFill>
              </a:rPr>
              <a:t>WHO Report</a:t>
            </a:r>
            <a:r>
              <a:rPr lang="en" sz="1400"/>
              <a:t>: </a:t>
            </a:r>
            <a:r>
              <a:rPr lang="en" sz="1400" u="sng">
                <a:solidFill>
                  <a:schemeClr val="hlink"/>
                </a:solidFill>
                <a:hlinkClick r:id="rId4"/>
              </a:rPr>
              <a:t>https://www.who.int/health-topics/disability</a:t>
            </a:r>
            <a:r>
              <a:rPr lang="en" sz="1400"/>
              <a:t> </a:t>
            </a:r>
            <a:endParaRPr/>
          </a:p>
          <a:p>
            <a:pPr indent="0" lvl="0" marL="0" rtl="0" algn="l">
              <a:lnSpc>
                <a:spcPct val="100000"/>
              </a:lnSpc>
              <a:spcBef>
                <a:spcPts val="1200"/>
              </a:spcBef>
              <a:spcAft>
                <a:spcPts val="0"/>
              </a:spcAft>
              <a:buNone/>
            </a:pPr>
            <a:r>
              <a:rPr lang="en" sz="1400">
                <a:solidFill>
                  <a:schemeClr val="dk1"/>
                </a:solidFill>
              </a:rPr>
              <a:t>[3] UNDRR 2023 Survey: </a:t>
            </a:r>
            <a:r>
              <a:rPr lang="en" sz="1400" u="sng">
                <a:solidFill>
                  <a:schemeClr val="hlink"/>
                </a:solidFill>
                <a:hlinkClick r:id="rId5"/>
              </a:rPr>
              <a:t>https://www.undrr.org/report/2023-gobal-survey-report-on-persons-with-disabilities-and-disasters</a:t>
            </a:r>
            <a:r>
              <a:rPr lang="en" sz="1400">
                <a:solidFill>
                  <a:schemeClr val="dk1"/>
                </a:solidFill>
              </a:rPr>
              <a:t> </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[4] UNSECO 2023: </a:t>
            </a:r>
            <a:r>
              <a:rPr lang="en" sz="1400" u="sng">
                <a:solidFill>
                  <a:schemeClr val="hlink"/>
                </a:solidFill>
                <a:hlinkClick r:id="rId6"/>
              </a:rPr>
              <a:t>https://www.unesco.org/en/articles/international-womens-day-new-factsheet-highlights-gender-disparities-innovation-and-technology</a:t>
            </a:r>
            <a:r>
              <a:rPr lang="en" sz="1400"/>
              <a:t> </a:t>
            </a:r>
            <a:endParaRPr sz="1400"/>
          </a:p>
          <a:p>
            <a:pPr indent="0" lvl="0" marL="0" rtl="0" algn="l">
              <a:lnSpc>
                <a:spcPct val="100000"/>
              </a:lnSpc>
              <a:spcBef>
                <a:spcPts val="1200"/>
              </a:spcBef>
              <a:spcAft>
                <a:spcPts val="0"/>
              </a:spcAft>
              <a:buNone/>
            </a:pPr>
            <a:r>
              <a:rPr lang="en" sz="1400">
                <a:solidFill>
                  <a:schemeClr val="dk1"/>
                </a:solidFill>
              </a:rPr>
              <a:t>[5] Out Now Global:</a:t>
            </a:r>
            <a:r>
              <a:rPr lang="en" sz="1400"/>
              <a:t> </a:t>
            </a:r>
            <a:r>
              <a:rPr lang="en" sz="1400" u="sng">
                <a:solidFill>
                  <a:schemeClr val="hlink"/>
                </a:solidFill>
                <a:hlinkClick r:id="rId7"/>
              </a:rPr>
              <a:t>https://www.outnowconsulting.com/lgbt2020</a:t>
            </a:r>
            <a:r>
              <a:rPr lang="en" sz="1400"/>
              <a:t> </a:t>
            </a:r>
            <a:endParaRPr sz="1400"/>
          </a:p>
          <a:p>
            <a:pPr indent="0" lvl="0" marL="0" rtl="0" algn="l">
              <a:lnSpc>
                <a:spcPct val="100000"/>
              </a:lnSpc>
              <a:spcBef>
                <a:spcPts val="1200"/>
              </a:spcBef>
              <a:spcAft>
                <a:spcPts val="0"/>
              </a:spcAft>
              <a:buNone/>
            </a:pPr>
            <a:r>
              <a:rPr lang="en" sz="1400">
                <a:solidFill>
                  <a:schemeClr val="dk1"/>
                </a:solidFill>
              </a:rPr>
              <a:t>[6] Eurostat:</a:t>
            </a:r>
            <a:r>
              <a:rPr lang="en" sz="1400"/>
              <a:t> </a:t>
            </a:r>
            <a:r>
              <a:rPr lang="en" sz="1400" u="sng">
                <a:solidFill>
                  <a:schemeClr val="hlink"/>
                </a:solidFill>
                <a:hlinkClick r:id="rId8"/>
              </a:rPr>
              <a:t>https://ec.europa.eu/eurostat</a:t>
            </a:r>
            <a:endParaRPr sz="1400"/>
          </a:p>
          <a:p>
            <a:pPr indent="0" lvl="0" marL="0" rtl="0" algn="l">
              <a:lnSpc>
                <a:spcPct val="100000"/>
              </a:lnSpc>
              <a:spcBef>
                <a:spcPts val="1200"/>
              </a:spcBef>
              <a:spcAft>
                <a:spcPts val="1200"/>
              </a:spcAft>
              <a:buNone/>
            </a:pPr>
            <a:r>
              <a:rPr lang="en" sz="1400">
                <a:solidFill>
                  <a:schemeClr val="dk1"/>
                </a:solidFill>
              </a:rPr>
              <a:t>[7] ILO, 2023:</a:t>
            </a:r>
            <a:r>
              <a:rPr lang="en" sz="1400"/>
              <a:t> </a:t>
            </a:r>
            <a:r>
              <a:rPr lang="en" sz="1400" u="sng">
                <a:solidFill>
                  <a:schemeClr val="hlink"/>
                </a:solidFill>
                <a:hlinkClick r:id="rId9"/>
              </a:rPr>
              <a:t>https://www.ilo.org/publications/flagship-reports/world-employment-and-social-outlook-trends-2023</a:t>
            </a:r>
            <a:r>
              <a:rPr lang="en" sz="1400"/>
              <a:t> </a:t>
            </a:r>
            <a:r>
              <a:rPr lang="en" sz="1400"/>
              <a:t> </a:t>
            </a:r>
            <a:endParaRPr sz="1400"/>
          </a:p>
        </p:txBody>
      </p:sp>
      <p:sp>
        <p:nvSpPr>
          <p:cNvPr id="529" name="Google Shape;529;p49"/>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0" name="Google Shape;530;p49"/>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1" name="Google Shape;531;p49"/>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2" name="Google Shape;532;p49"/>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 name="Google Shape;533;p49"/>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 name="Google Shape;534;p49"/>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5" name="Google Shape;535;p49"/>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6" name="Google Shape;536;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0"/>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2" name="Google Shape;542;p50"/>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3" name="Google Shape;543;p50"/>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4" name="Google Shape;544;p50"/>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5" name="Google Shape;545;p50"/>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6" name="Google Shape;546;p50"/>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7" name="Google Shape;547;p50"/>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8" name="Google Shape;548;p50"/>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549" name="Google Shape;549;p50"/>
          <p:cNvSpPr txBox="1"/>
          <p:nvPr>
            <p:ph idx="4294967295" type="body"/>
          </p:nvPr>
        </p:nvSpPr>
        <p:spPr>
          <a:xfrm>
            <a:off x="314750" y="12160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solidFill>
                  <a:schemeClr val="dk1"/>
                </a:solidFill>
              </a:rPr>
              <a:t>[8] World Economic Forum: </a:t>
            </a:r>
            <a:r>
              <a:rPr lang="en" sz="1400" u="sng">
                <a:solidFill>
                  <a:schemeClr val="hlink"/>
                </a:solidFill>
                <a:hlinkClick r:id="rId3"/>
              </a:rPr>
              <a:t>https://www.weforum.org/</a:t>
            </a:r>
            <a:r>
              <a:rPr lang="en" sz="1400">
                <a:solidFill>
                  <a:schemeClr val="dk1"/>
                </a:solidFill>
              </a:rPr>
              <a:t> </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[9] BCG Study: </a:t>
            </a:r>
            <a:r>
              <a:rPr lang="en" sz="1400" u="sng">
                <a:solidFill>
                  <a:schemeClr val="hlink"/>
                </a:solidFill>
                <a:hlinkClick r:id="rId4"/>
              </a:rPr>
              <a:t>https://www.bcg.com/publications/2018/how-diverse-leadership-teams-boost-innovation</a:t>
            </a:r>
            <a:r>
              <a:rPr lang="en" sz="1400">
                <a:solidFill>
                  <a:schemeClr val="dk1"/>
                </a:solidFill>
              </a:rPr>
              <a:t> </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[10] Deloitte Survey:</a:t>
            </a:r>
            <a:r>
              <a:rPr lang="en" sz="1400" u="sng">
                <a:solidFill>
                  <a:schemeClr val="hlink"/>
                </a:solidFill>
                <a:hlinkClick r:id="rId5"/>
              </a:rPr>
              <a:t>https://www.deloitte.com/global/en/issues/work/content/genz-millennialsurvey.html</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[11] McKinsey &amp; Company:  </a:t>
            </a:r>
            <a:r>
              <a:rPr lang="en" sz="1400" u="sng">
                <a:solidFill>
                  <a:schemeClr val="hlink"/>
                </a:solidFill>
                <a:hlinkClick r:id="rId6"/>
              </a:rPr>
              <a:t>https://www.mckinsey.com/featured-insights/diversity-and-inclusion/diversity-wins-how-inclusion-matters</a:t>
            </a:r>
            <a:r>
              <a:rPr lang="en" sz="1400">
                <a:solidFill>
                  <a:schemeClr val="dk1"/>
                </a:solidFill>
              </a:rPr>
              <a:t> </a:t>
            </a:r>
            <a:endParaRPr sz="1400">
              <a:solidFill>
                <a:schemeClr val="dk1"/>
              </a:solidFill>
            </a:endParaRPr>
          </a:p>
          <a:p>
            <a:pPr indent="0" lvl="0" marL="0" rtl="0" algn="l">
              <a:lnSpc>
                <a:spcPct val="100000"/>
              </a:lnSpc>
              <a:spcBef>
                <a:spcPts val="1200"/>
              </a:spcBef>
              <a:spcAft>
                <a:spcPts val="1200"/>
              </a:spcAft>
              <a:buNone/>
            </a:pPr>
            <a:r>
              <a:rPr lang="en" sz="1400">
                <a:solidFill>
                  <a:schemeClr val="dk1"/>
                </a:solidFill>
              </a:rPr>
              <a:t> </a:t>
            </a:r>
            <a:endParaRPr sz="14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1"/>
          <p:cNvSpPr txBox="1"/>
          <p:nvPr>
            <p:ph type="ctrTitle"/>
          </p:nvPr>
        </p:nvSpPr>
        <p:spPr>
          <a:xfrm>
            <a:off x="311700" y="3834325"/>
            <a:ext cx="8520600" cy="114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700"/>
              <a:t>Let’s Gather Town!</a:t>
            </a:r>
            <a:endParaRPr sz="4700"/>
          </a:p>
        </p:txBody>
      </p:sp>
      <p:pic>
        <p:nvPicPr>
          <p:cNvPr id="555" name="Google Shape;555;p51"/>
          <p:cNvPicPr preferRelativeResize="0"/>
          <p:nvPr/>
        </p:nvPicPr>
        <p:blipFill>
          <a:blip r:embed="rId3">
            <a:alphaModFix/>
          </a:blip>
          <a:stretch>
            <a:fillRect/>
          </a:stretch>
        </p:blipFill>
        <p:spPr>
          <a:xfrm>
            <a:off x="502175" y="252325"/>
            <a:ext cx="3396875" cy="3309775"/>
          </a:xfrm>
          <a:prstGeom prst="rect">
            <a:avLst/>
          </a:prstGeom>
          <a:noFill/>
          <a:ln>
            <a:noFill/>
          </a:ln>
        </p:spPr>
      </p:pic>
      <p:sp>
        <p:nvSpPr>
          <p:cNvPr id="556" name="Google Shape;556;p51"/>
          <p:cNvSpPr txBox="1"/>
          <p:nvPr/>
        </p:nvSpPr>
        <p:spPr>
          <a:xfrm>
            <a:off x="4282125" y="353275"/>
            <a:ext cx="4330500" cy="31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2"/>
                </a:solidFill>
              </a:rPr>
              <a:t>Connect with me on LinkedIn: </a:t>
            </a:r>
            <a:r>
              <a:rPr lang="en" sz="2600" u="sng">
                <a:solidFill>
                  <a:schemeClr val="hlink"/>
                </a:solidFill>
                <a:hlinkClick r:id="rId4"/>
              </a:rPr>
              <a:t>https://www.linkedin.com/in/sejal-gupta-she-her/</a:t>
            </a:r>
            <a:endParaRPr sz="2600">
              <a:solidFill>
                <a:schemeClr val="dk2"/>
              </a:solidFill>
            </a:endParaRPr>
          </a:p>
          <a:p>
            <a:pPr indent="0" lvl="0" marL="0" rtl="0" algn="l">
              <a:spcBef>
                <a:spcPts val="0"/>
              </a:spcBef>
              <a:spcAft>
                <a:spcPts val="0"/>
              </a:spcAft>
              <a:buNone/>
            </a:pPr>
            <a:br>
              <a:rPr lang="en" sz="2600">
                <a:solidFill>
                  <a:schemeClr val="dk2"/>
                </a:solidFill>
              </a:rPr>
            </a:br>
            <a:r>
              <a:rPr lang="en" sz="2600">
                <a:solidFill>
                  <a:schemeClr val="dk2"/>
                </a:solidFill>
              </a:rPr>
              <a:t>Or Use this QR Code</a:t>
            </a:r>
            <a:endParaRPr sz="26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idx="1" type="subTitle"/>
          </p:nvPr>
        </p:nvSpPr>
        <p:spPr>
          <a:xfrm>
            <a:off x="311700" y="2076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u="sng"/>
              <a:t>Disclaimer</a:t>
            </a:r>
            <a:endParaRPr u="sng"/>
          </a:p>
        </p:txBody>
      </p:sp>
      <p:sp>
        <p:nvSpPr>
          <p:cNvPr id="88" name="Google Shape;88;p16"/>
          <p:cNvSpPr txBox="1"/>
          <p:nvPr/>
        </p:nvSpPr>
        <p:spPr>
          <a:xfrm>
            <a:off x="792125" y="1138200"/>
            <a:ext cx="7778400" cy="3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The thoughts and views expressed solely represent my opinion. The content in no way </a:t>
            </a:r>
            <a:r>
              <a:rPr lang="en" sz="1800">
                <a:solidFill>
                  <a:schemeClr val="dk2"/>
                </a:solidFill>
              </a:rPr>
              <a:t>represents</a:t>
            </a:r>
            <a:r>
              <a:rPr lang="en" sz="1800">
                <a:solidFill>
                  <a:schemeClr val="dk2"/>
                </a:solidFill>
              </a:rPr>
              <a:t> the views and opinions of the people, institutions, or organization that I may or may not be associated with in professional and personal capacity, unless explicitly stated.</a:t>
            </a:r>
            <a:endParaRPr sz="1800">
              <a:solidFill>
                <a:schemeClr val="dk2"/>
              </a:solidFill>
            </a:endParaRPr>
          </a:p>
        </p:txBody>
      </p:sp>
      <p:pic>
        <p:nvPicPr>
          <p:cNvPr id="89" name="Google Shape;89;p16"/>
          <p:cNvPicPr preferRelativeResize="0"/>
          <p:nvPr/>
        </p:nvPicPr>
        <p:blipFill>
          <a:blip r:embed="rId3">
            <a:alphaModFix amt="78000"/>
          </a:blip>
          <a:stretch>
            <a:fillRect/>
          </a:stretch>
        </p:blipFill>
        <p:spPr>
          <a:xfrm>
            <a:off x="6378875" y="3617500"/>
            <a:ext cx="2500849" cy="1302101"/>
          </a:xfrm>
          <a:prstGeom prst="rect">
            <a:avLst/>
          </a:prstGeom>
          <a:noFill/>
          <a:ln>
            <a:noFill/>
          </a:ln>
          <a:effectLst>
            <a:outerShdw blurRad="57150" rotWithShape="0" algn="bl" dir="5400000" dist="19050">
              <a:srgbClr val="000000">
                <a:alpha val="31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7"/>
          <p:cNvPicPr preferRelativeResize="0"/>
          <p:nvPr/>
        </p:nvPicPr>
        <p:blipFill rotWithShape="1">
          <a:blip r:embed="rId3">
            <a:alphaModFix/>
          </a:blip>
          <a:srcRect b="0" l="14204" r="12877" t="0"/>
          <a:stretch/>
        </p:blipFill>
        <p:spPr>
          <a:xfrm>
            <a:off x="3182238" y="63225"/>
            <a:ext cx="2438788" cy="5017076"/>
          </a:xfrm>
          <a:prstGeom prst="rect">
            <a:avLst/>
          </a:prstGeom>
          <a:noFill/>
          <a:ln>
            <a:noFill/>
          </a:ln>
        </p:spPr>
      </p:pic>
      <p:pic>
        <p:nvPicPr>
          <p:cNvPr id="95" name="Google Shape;95;p17"/>
          <p:cNvPicPr preferRelativeResize="0"/>
          <p:nvPr/>
        </p:nvPicPr>
        <p:blipFill rotWithShape="1">
          <a:blip r:embed="rId4">
            <a:alphaModFix/>
          </a:blip>
          <a:srcRect b="5701" l="2543" r="0" t="-3673"/>
          <a:stretch/>
        </p:blipFill>
        <p:spPr>
          <a:xfrm>
            <a:off x="5682600" y="0"/>
            <a:ext cx="3461400" cy="2029939"/>
          </a:xfrm>
          <a:prstGeom prst="rect">
            <a:avLst/>
          </a:prstGeom>
          <a:noFill/>
          <a:ln>
            <a:noFill/>
          </a:ln>
        </p:spPr>
      </p:pic>
      <p:pic>
        <p:nvPicPr>
          <p:cNvPr id="96" name="Google Shape;96;p17"/>
          <p:cNvPicPr preferRelativeResize="0"/>
          <p:nvPr/>
        </p:nvPicPr>
        <p:blipFill rotWithShape="1">
          <a:blip r:embed="rId5">
            <a:alphaModFix/>
          </a:blip>
          <a:srcRect b="28750" l="0" r="0" t="9261"/>
          <a:stretch/>
        </p:blipFill>
        <p:spPr>
          <a:xfrm>
            <a:off x="5682600" y="2092975"/>
            <a:ext cx="3461399" cy="2995625"/>
          </a:xfrm>
          <a:prstGeom prst="rect">
            <a:avLst/>
          </a:prstGeom>
          <a:noFill/>
          <a:ln>
            <a:noFill/>
          </a:ln>
        </p:spPr>
      </p:pic>
      <p:pic>
        <p:nvPicPr>
          <p:cNvPr id="97" name="Google Shape;97;p17"/>
          <p:cNvPicPr preferRelativeResize="0"/>
          <p:nvPr/>
        </p:nvPicPr>
        <p:blipFill rotWithShape="1">
          <a:blip r:embed="rId6">
            <a:alphaModFix/>
          </a:blip>
          <a:srcRect b="28686" l="2748" r="2814" t="15077"/>
          <a:stretch/>
        </p:blipFill>
        <p:spPr>
          <a:xfrm>
            <a:off x="0" y="63225"/>
            <a:ext cx="3123175" cy="2512974"/>
          </a:xfrm>
          <a:prstGeom prst="rect">
            <a:avLst/>
          </a:prstGeom>
          <a:noFill/>
          <a:ln>
            <a:noFill/>
          </a:ln>
        </p:spPr>
      </p:pic>
      <p:pic>
        <p:nvPicPr>
          <p:cNvPr id="98" name="Google Shape;98;p17"/>
          <p:cNvPicPr preferRelativeResize="0"/>
          <p:nvPr/>
        </p:nvPicPr>
        <p:blipFill rotWithShape="1">
          <a:blip r:embed="rId7">
            <a:alphaModFix/>
          </a:blip>
          <a:srcRect b="5067" l="5779" r="9967" t="7251"/>
          <a:stretch/>
        </p:blipFill>
        <p:spPr>
          <a:xfrm>
            <a:off x="0" y="2650800"/>
            <a:ext cx="3123174" cy="2437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idx="1" type="subTitle"/>
          </p:nvPr>
        </p:nvSpPr>
        <p:spPr>
          <a:xfrm>
            <a:off x="311700" y="1558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Diverse stories connect the world</a:t>
            </a:r>
            <a:endParaRPr b="1"/>
          </a:p>
        </p:txBody>
      </p:sp>
      <p:pic>
        <p:nvPicPr>
          <p:cNvPr id="104" name="Google Shape;104;p18"/>
          <p:cNvPicPr preferRelativeResize="0"/>
          <p:nvPr/>
        </p:nvPicPr>
        <p:blipFill rotWithShape="1">
          <a:blip r:embed="rId3">
            <a:alphaModFix/>
          </a:blip>
          <a:srcRect b="11173" l="0" r="0" t="9974"/>
          <a:stretch/>
        </p:blipFill>
        <p:spPr>
          <a:xfrm>
            <a:off x="3289775" y="1412650"/>
            <a:ext cx="5460050" cy="3067576"/>
          </a:xfrm>
          <a:prstGeom prst="rect">
            <a:avLst/>
          </a:prstGeom>
          <a:noFill/>
          <a:ln>
            <a:noFill/>
          </a:ln>
        </p:spPr>
      </p:pic>
      <p:pic>
        <p:nvPicPr>
          <p:cNvPr id="105" name="Google Shape;105;p18"/>
          <p:cNvPicPr preferRelativeResize="0"/>
          <p:nvPr/>
        </p:nvPicPr>
        <p:blipFill rotWithShape="1">
          <a:blip r:embed="rId4">
            <a:alphaModFix/>
          </a:blip>
          <a:srcRect b="11504" l="0" r="0" t="3964"/>
          <a:stretch/>
        </p:blipFill>
        <p:spPr>
          <a:xfrm>
            <a:off x="3206900" y="1112675"/>
            <a:ext cx="5611126" cy="3426024"/>
          </a:xfrm>
          <a:prstGeom prst="rect">
            <a:avLst/>
          </a:prstGeom>
          <a:noFill/>
          <a:ln>
            <a:noFill/>
          </a:ln>
        </p:spPr>
      </p:pic>
      <p:sp>
        <p:nvSpPr>
          <p:cNvPr id="106" name="Google Shape;106;p18"/>
          <p:cNvSpPr txBox="1"/>
          <p:nvPr/>
        </p:nvSpPr>
        <p:spPr>
          <a:xfrm>
            <a:off x="311700" y="1412650"/>
            <a:ext cx="3096900" cy="10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1"/>
                </a:solidFill>
              </a:rPr>
              <a:t>Solution</a:t>
            </a:r>
            <a:r>
              <a:rPr b="1" baseline="30000" lang="en" sz="1800" u="sng">
                <a:solidFill>
                  <a:schemeClr val="dk1"/>
                </a:solidFill>
              </a:rPr>
              <a:t>[1]</a:t>
            </a:r>
            <a:r>
              <a:rPr b="1" lang="en" sz="1800">
                <a:solidFill>
                  <a:schemeClr val="dk1"/>
                </a:solidFill>
              </a:rPr>
              <a:t>:</a:t>
            </a:r>
            <a:r>
              <a:rPr b="1" lang="en" sz="1800">
                <a:solidFill>
                  <a:schemeClr val="dk2"/>
                </a:solidFill>
              </a:rPr>
              <a:t> </a:t>
            </a:r>
            <a:r>
              <a:rPr lang="en" sz="1800">
                <a:solidFill>
                  <a:schemeClr val="dk1"/>
                </a:solidFill>
              </a:rPr>
              <a:t>Consciously hired diverse talent</a:t>
            </a:r>
            <a:endParaRPr sz="17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800">
              <a:solidFill>
                <a:schemeClr val="dk1"/>
              </a:solidFill>
            </a:endParaRPr>
          </a:p>
        </p:txBody>
      </p:sp>
      <p:sp>
        <p:nvSpPr>
          <p:cNvPr id="107" name="Google Shape;107;p18"/>
          <p:cNvSpPr txBox="1"/>
          <p:nvPr/>
        </p:nvSpPr>
        <p:spPr>
          <a:xfrm>
            <a:off x="311700" y="2435050"/>
            <a:ext cx="3000000" cy="209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1"/>
                </a:solidFill>
              </a:rPr>
              <a:t>Results</a:t>
            </a:r>
            <a:r>
              <a:rPr baseline="30000" lang="en" sz="1600">
                <a:solidFill>
                  <a:schemeClr val="dk1"/>
                </a:solidFill>
              </a:rPr>
              <a:t>[1]</a:t>
            </a:r>
            <a:r>
              <a:rPr lang="en" sz="1600">
                <a:solidFill>
                  <a:schemeClr val="dk1"/>
                </a:solidFill>
              </a:rPr>
              <a:t>:</a:t>
            </a:r>
            <a:br>
              <a:rPr lang="en" sz="1600">
                <a:solidFill>
                  <a:schemeClr val="dk1"/>
                </a:solidFill>
              </a:rPr>
            </a:br>
            <a:endParaRPr sz="1600">
              <a:solidFill>
                <a:schemeClr val="dk1"/>
              </a:solidFill>
            </a:endParaRPr>
          </a:p>
          <a:p>
            <a:pPr indent="-342900" lvl="0" marL="457200" rtl="0" algn="l">
              <a:spcBef>
                <a:spcPts val="0"/>
              </a:spcBef>
              <a:spcAft>
                <a:spcPts val="0"/>
              </a:spcAft>
              <a:buClr>
                <a:schemeClr val="dk1"/>
              </a:buClr>
              <a:buSzPts val="1800"/>
              <a:buAutoNum type="arabicPeriod"/>
            </a:pPr>
            <a:r>
              <a:rPr b="1" lang="en" sz="1800">
                <a:solidFill>
                  <a:schemeClr val="dk1"/>
                </a:solidFill>
              </a:rPr>
              <a:t>$15 billion (~30%)</a:t>
            </a:r>
            <a:r>
              <a:rPr lang="en" sz="1800">
                <a:solidFill>
                  <a:schemeClr val="dk1"/>
                </a:solidFill>
              </a:rPr>
              <a:t> Increase in Revenue</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Gained </a:t>
            </a:r>
            <a:r>
              <a:rPr b="1" lang="en" sz="1800">
                <a:solidFill>
                  <a:schemeClr val="dk1"/>
                </a:solidFill>
              </a:rPr>
              <a:t>47.3 Million </a:t>
            </a:r>
            <a:r>
              <a:rPr lang="en" sz="1800">
                <a:solidFill>
                  <a:schemeClr val="dk1"/>
                </a:solidFill>
              </a:rPr>
              <a:t>international subs in 2 years</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sp>
        <p:nvSpPr>
          <p:cNvPr id="112" name="Google Shape;112;p1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13" name="Google Shape;113;p1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grpSp>
        <p:nvGrpSpPr>
          <p:cNvPr id="114" name="Google Shape;114;p19"/>
          <p:cNvGrpSpPr/>
          <p:nvPr/>
        </p:nvGrpSpPr>
        <p:grpSpPr>
          <a:xfrm>
            <a:off x="160434" y="0"/>
            <a:ext cx="8805593" cy="5143501"/>
            <a:chOff x="311701" y="56525"/>
            <a:chExt cx="8644800" cy="5143501"/>
          </a:xfrm>
        </p:grpSpPr>
        <p:pic>
          <p:nvPicPr>
            <p:cNvPr id="115" name="Google Shape;115;p19"/>
            <p:cNvPicPr preferRelativeResize="0"/>
            <p:nvPr/>
          </p:nvPicPr>
          <p:blipFill>
            <a:blip r:embed="rId3">
              <a:alphaModFix/>
            </a:blip>
            <a:stretch>
              <a:fillRect/>
            </a:stretch>
          </p:blipFill>
          <p:spPr>
            <a:xfrm>
              <a:off x="311701" y="56525"/>
              <a:ext cx="8644800" cy="5143501"/>
            </a:xfrm>
            <a:prstGeom prst="rect">
              <a:avLst/>
            </a:prstGeom>
            <a:noFill/>
            <a:ln>
              <a:noFill/>
            </a:ln>
          </p:spPr>
        </p:pic>
        <p:pic>
          <p:nvPicPr>
            <p:cNvPr id="116" name="Google Shape;116;p19"/>
            <p:cNvPicPr preferRelativeResize="0"/>
            <p:nvPr/>
          </p:nvPicPr>
          <p:blipFill rotWithShape="1">
            <a:blip r:embed="rId4">
              <a:alphaModFix/>
            </a:blip>
            <a:srcRect b="9120" l="6688" r="2559" t="37696"/>
            <a:stretch/>
          </p:blipFill>
          <p:spPr>
            <a:xfrm>
              <a:off x="5488825" y="1996275"/>
              <a:ext cx="2754900" cy="2619000"/>
            </a:xfrm>
            <a:prstGeom prst="ellipse">
              <a:avLst/>
            </a:prstGeom>
            <a:noFill/>
            <a:ln>
              <a:noFill/>
            </a:ln>
          </p:spPr>
        </p:pic>
      </p:grpSp>
      <p:sp>
        <p:nvSpPr>
          <p:cNvPr id="117" name="Google Shape;117;p19"/>
          <p:cNvSpPr/>
          <p:nvPr/>
        </p:nvSpPr>
        <p:spPr>
          <a:xfrm>
            <a:off x="274075" y="416450"/>
            <a:ext cx="7922400" cy="150600"/>
          </a:xfrm>
          <a:prstGeom prst="rect">
            <a:avLst/>
          </a:prstGeom>
          <a:solidFill>
            <a:srgbClr val="353535"/>
          </a:solidFill>
          <a:ln cap="flat" cmpd="sng" w="952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19"/>
          <p:cNvSpPr/>
          <p:nvPr/>
        </p:nvSpPr>
        <p:spPr>
          <a:xfrm>
            <a:off x="914250" y="4435900"/>
            <a:ext cx="2057400" cy="4701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19"/>
          <p:cNvSpPr/>
          <p:nvPr/>
        </p:nvSpPr>
        <p:spPr>
          <a:xfrm>
            <a:off x="5357175" y="1704525"/>
            <a:ext cx="2953200" cy="3015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idx="1" type="subTitle"/>
          </p:nvPr>
        </p:nvSpPr>
        <p:spPr>
          <a:xfrm>
            <a:off x="364900" y="1150500"/>
            <a:ext cx="8520600" cy="17343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1200"/>
              </a:spcBef>
              <a:spcAft>
                <a:spcPts val="0"/>
              </a:spcAft>
              <a:buClr>
                <a:schemeClr val="dk1"/>
              </a:buClr>
              <a:buSzPts val="1700"/>
              <a:buChar char="❏"/>
            </a:pPr>
            <a:r>
              <a:rPr lang="en" sz="2200">
                <a:solidFill>
                  <a:schemeClr val="dk1"/>
                </a:solidFill>
              </a:rPr>
              <a:t>8% of men = ~</a:t>
            </a:r>
            <a:r>
              <a:rPr b="1" lang="en" sz="2200">
                <a:solidFill>
                  <a:schemeClr val="dk1"/>
                </a:solidFill>
              </a:rPr>
              <a:t>322 million men</a:t>
            </a:r>
            <a:r>
              <a:rPr lang="en" sz="2100">
                <a:solidFill>
                  <a:schemeClr val="dk1"/>
                </a:solidFill>
              </a:rPr>
              <a:t> </a:t>
            </a:r>
            <a:r>
              <a:rPr lang="en" sz="2100">
                <a:solidFill>
                  <a:schemeClr val="dk1"/>
                </a:solidFill>
              </a:rPr>
              <a:t>are colorblind</a:t>
            </a:r>
            <a:r>
              <a:rPr baseline="30000" lang="en" sz="2100">
                <a:solidFill>
                  <a:schemeClr val="dk1"/>
                </a:solidFill>
              </a:rPr>
              <a:t>[3]</a:t>
            </a:r>
            <a:endParaRPr baseline="30000" sz="21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2200">
                <a:solidFill>
                  <a:schemeClr val="dk1"/>
                </a:solidFill>
              </a:rPr>
              <a:t>0.5% of women =</a:t>
            </a:r>
            <a:r>
              <a:rPr b="1" lang="en" sz="2200">
                <a:solidFill>
                  <a:schemeClr val="dk1"/>
                </a:solidFill>
              </a:rPr>
              <a:t> ~20 million women</a:t>
            </a:r>
            <a:r>
              <a:rPr b="1" lang="en" sz="2100">
                <a:solidFill>
                  <a:schemeClr val="dk1"/>
                </a:solidFill>
              </a:rPr>
              <a:t> </a:t>
            </a:r>
            <a:r>
              <a:rPr lang="en" sz="2100">
                <a:solidFill>
                  <a:schemeClr val="dk1"/>
                </a:solidFill>
              </a:rPr>
              <a:t>are colorblind</a:t>
            </a:r>
            <a:r>
              <a:rPr baseline="30000" lang="en" sz="2100">
                <a:solidFill>
                  <a:schemeClr val="dk1"/>
                </a:solidFill>
              </a:rPr>
              <a:t>[3] </a:t>
            </a:r>
            <a:endParaRPr baseline="30000" sz="21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2200">
                <a:solidFill>
                  <a:schemeClr val="dk1"/>
                </a:solidFill>
              </a:rPr>
              <a:t>28% = </a:t>
            </a:r>
            <a:r>
              <a:rPr b="1" lang="en" sz="2200">
                <a:solidFill>
                  <a:schemeClr val="dk1"/>
                </a:solidFill>
              </a:rPr>
              <a:t>~2.2 billion globally</a:t>
            </a:r>
            <a:r>
              <a:rPr lang="en" sz="2100">
                <a:solidFill>
                  <a:schemeClr val="dk1"/>
                </a:solidFill>
              </a:rPr>
              <a:t>, live with some form of vision impairment</a:t>
            </a:r>
            <a:r>
              <a:rPr baseline="30000" lang="en" sz="2100">
                <a:solidFill>
                  <a:schemeClr val="dk1"/>
                </a:solidFill>
              </a:rPr>
              <a:t>[3]</a:t>
            </a:r>
            <a:endParaRPr baseline="30000" sz="2100">
              <a:solidFill>
                <a:schemeClr val="dk1"/>
              </a:solidFill>
            </a:endParaRPr>
          </a:p>
          <a:p>
            <a:pPr indent="0" lvl="0" marL="0" rtl="0" algn="l">
              <a:lnSpc>
                <a:spcPct val="115000"/>
              </a:lnSpc>
              <a:spcBef>
                <a:spcPts val="1200"/>
              </a:spcBef>
              <a:spcAft>
                <a:spcPts val="0"/>
              </a:spcAft>
              <a:buNone/>
            </a:pPr>
            <a:r>
              <a:t/>
            </a:r>
            <a:endParaRPr sz="1900">
              <a:solidFill>
                <a:schemeClr val="dk1"/>
              </a:solidFill>
            </a:endParaRPr>
          </a:p>
          <a:p>
            <a:pPr indent="0" lvl="0" marL="0" rtl="0" algn="ctr">
              <a:spcBef>
                <a:spcPts val="1200"/>
              </a:spcBef>
              <a:spcAft>
                <a:spcPts val="0"/>
              </a:spcAft>
              <a:buNone/>
            </a:pPr>
            <a:r>
              <a:rPr lang="en" sz="2700">
                <a:solidFill>
                  <a:srgbClr val="3C4245"/>
                </a:solidFill>
                <a:highlight>
                  <a:srgbClr val="FFFFFF"/>
                </a:highlight>
              </a:rPr>
              <a:t>“An estimated </a:t>
            </a:r>
            <a:r>
              <a:rPr b="1" lang="en" sz="2700" u="sng">
                <a:solidFill>
                  <a:srgbClr val="3C4245"/>
                </a:solidFill>
                <a:highlight>
                  <a:srgbClr val="FFFFFF"/>
                </a:highlight>
              </a:rPr>
              <a:t>1.3 billion</a:t>
            </a:r>
            <a:r>
              <a:rPr lang="en" sz="2700">
                <a:solidFill>
                  <a:srgbClr val="3C4245"/>
                </a:solidFill>
                <a:highlight>
                  <a:srgbClr val="FFFFFF"/>
                </a:highlight>
              </a:rPr>
              <a:t> people, i.e. </a:t>
            </a:r>
            <a:r>
              <a:rPr b="1" lang="en" sz="2700" u="sng">
                <a:solidFill>
                  <a:srgbClr val="3C4245"/>
                </a:solidFill>
                <a:highlight>
                  <a:srgbClr val="FFFFFF"/>
                </a:highlight>
              </a:rPr>
              <a:t>16%</a:t>
            </a:r>
            <a:r>
              <a:rPr lang="en" sz="2700">
                <a:solidFill>
                  <a:srgbClr val="3C4245"/>
                </a:solidFill>
                <a:highlight>
                  <a:srgbClr val="FFFFFF"/>
                </a:highlight>
              </a:rPr>
              <a:t> of the global population, currently experience significant form of disability” </a:t>
            </a:r>
            <a:r>
              <a:rPr baseline="30000" lang="en" sz="2700">
                <a:solidFill>
                  <a:srgbClr val="3C4245"/>
                </a:solidFill>
                <a:highlight>
                  <a:srgbClr val="FFFFFF"/>
                </a:highlight>
              </a:rPr>
              <a:t>[2]</a:t>
            </a:r>
            <a:endParaRPr baseline="30000" sz="2700"/>
          </a:p>
        </p:txBody>
      </p:sp>
      <p:sp>
        <p:nvSpPr>
          <p:cNvPr id="125" name="Google Shape;125;p20"/>
          <p:cNvSpPr/>
          <p:nvPr/>
        </p:nvSpPr>
        <p:spPr>
          <a:xfrm rot="-5400000">
            <a:off x="6720069" y="-6447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20"/>
          <p:cNvSpPr/>
          <p:nvPr/>
        </p:nvSpPr>
        <p:spPr>
          <a:xfrm rot="-5400000">
            <a:off x="634050" y="-6447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20"/>
          <p:cNvSpPr/>
          <p:nvPr/>
        </p:nvSpPr>
        <p:spPr>
          <a:xfrm rot="-5400000">
            <a:off x="1851254" y="-6447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20"/>
          <p:cNvSpPr/>
          <p:nvPr/>
        </p:nvSpPr>
        <p:spPr>
          <a:xfrm rot="-5400000">
            <a:off x="3068458" y="-6447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20"/>
          <p:cNvSpPr/>
          <p:nvPr/>
        </p:nvSpPr>
        <p:spPr>
          <a:xfrm rot="-5400000">
            <a:off x="4288700" y="-850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20"/>
          <p:cNvSpPr/>
          <p:nvPr/>
        </p:nvSpPr>
        <p:spPr>
          <a:xfrm rot="-5400000">
            <a:off x="5547225" y="-1049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20"/>
          <p:cNvSpPr/>
          <p:nvPr/>
        </p:nvSpPr>
        <p:spPr>
          <a:xfrm rot="-5400000">
            <a:off x="7937273" y="-6447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 name="Google Shape;132;p20"/>
          <p:cNvSpPr txBox="1"/>
          <p:nvPr>
            <p:ph idx="4294967295"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ctrTitle"/>
          </p:nvPr>
        </p:nvSpPr>
        <p:spPr>
          <a:xfrm>
            <a:off x="311700" y="1790288"/>
            <a:ext cx="8520600" cy="1077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What is </a:t>
            </a:r>
            <a:r>
              <a:rPr b="1" lang="en"/>
              <a:t>Inclusion?</a:t>
            </a:r>
            <a:endParaRPr b="1"/>
          </a:p>
        </p:txBody>
      </p:sp>
      <p:sp>
        <p:nvSpPr>
          <p:cNvPr id="138" name="Google Shape;138;p21"/>
          <p:cNvSpPr/>
          <p:nvPr/>
        </p:nvSpPr>
        <p:spPr>
          <a:xfrm rot="-5400000">
            <a:off x="6720069" y="11725"/>
            <a:ext cx="572700" cy="12174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1"/>
          <p:cNvSpPr/>
          <p:nvPr/>
        </p:nvSpPr>
        <p:spPr>
          <a:xfrm rot="-5400000">
            <a:off x="634050" y="11725"/>
            <a:ext cx="572700" cy="1217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1"/>
          <p:cNvSpPr/>
          <p:nvPr/>
        </p:nvSpPr>
        <p:spPr>
          <a:xfrm rot="-5400000">
            <a:off x="1851254" y="11725"/>
            <a:ext cx="572700" cy="1217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21"/>
          <p:cNvSpPr/>
          <p:nvPr/>
        </p:nvSpPr>
        <p:spPr>
          <a:xfrm rot="-5400000">
            <a:off x="3068458" y="11725"/>
            <a:ext cx="572700" cy="1217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21"/>
          <p:cNvSpPr/>
          <p:nvPr/>
        </p:nvSpPr>
        <p:spPr>
          <a:xfrm rot="-5400000">
            <a:off x="4288700" y="-8825"/>
            <a:ext cx="572700" cy="1258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1"/>
          <p:cNvSpPr/>
          <p:nvPr/>
        </p:nvSpPr>
        <p:spPr>
          <a:xfrm rot="-5400000">
            <a:off x="5547225" y="-28775"/>
            <a:ext cx="572700" cy="129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21"/>
          <p:cNvSpPr/>
          <p:nvPr/>
        </p:nvSpPr>
        <p:spPr>
          <a:xfrm rot="-5400000">
            <a:off x="7937273" y="11725"/>
            <a:ext cx="572700" cy="12174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21"/>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CODE AND CULTURE</a:t>
            </a:r>
            <a:endParaRPr b="1" sz="2620"/>
          </a:p>
        </p:txBody>
      </p:sp>
      <p:sp>
        <p:nvSpPr>
          <p:cNvPr id="146" name="Google Shape;146;p21"/>
          <p:cNvSpPr txBox="1"/>
          <p:nvPr/>
        </p:nvSpPr>
        <p:spPr>
          <a:xfrm>
            <a:off x="311750" y="3267050"/>
            <a:ext cx="85206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300">
                <a:solidFill>
                  <a:schemeClr val="dk1"/>
                </a:solidFill>
              </a:rPr>
              <a:t>Treating everyone the same is the best way to be inclusive.</a:t>
            </a:r>
            <a:endParaRPr b="1" sz="2300">
              <a:solidFill>
                <a:schemeClr val="dk1"/>
              </a:solidFill>
            </a:endParaRPr>
          </a:p>
        </p:txBody>
      </p:sp>
      <p:pic>
        <p:nvPicPr>
          <p:cNvPr id="147" name="Google Shape;147;p21"/>
          <p:cNvPicPr preferRelativeResize="0"/>
          <p:nvPr/>
        </p:nvPicPr>
        <p:blipFill>
          <a:blip r:embed="rId3">
            <a:alphaModFix/>
          </a:blip>
          <a:stretch>
            <a:fillRect/>
          </a:stretch>
        </p:blipFill>
        <p:spPr>
          <a:xfrm>
            <a:off x="3515950" y="2612050"/>
            <a:ext cx="1848799" cy="1848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